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57" r:id="rId3"/>
    <p:sldId id="289" r:id="rId4"/>
    <p:sldId id="293" r:id="rId5"/>
    <p:sldId id="291" r:id="rId6"/>
    <p:sldId id="296" r:id="rId7"/>
    <p:sldId id="292" r:id="rId8"/>
    <p:sldId id="298" r:id="rId9"/>
    <p:sldId id="299" r:id="rId10"/>
    <p:sldId id="297" r:id="rId11"/>
    <p:sldId id="300" r:id="rId12"/>
    <p:sldId id="301" r:id="rId13"/>
    <p:sldId id="270" r:id="rId1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2" autoAdjust="0"/>
    <p:restoredTop sz="94660"/>
  </p:normalViewPr>
  <p:slideViewPr>
    <p:cSldViewPr>
      <p:cViewPr varScale="1">
        <p:scale>
          <a:sx n="80" d="100"/>
          <a:sy n="80" d="100"/>
        </p:scale>
        <p:origin x="-139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 dirty="0"/>
          </a:p>
        </p:txBody>
      </p:sp>
      <p:sp>
        <p:nvSpPr>
          <p:cNvPr id="3" name="Čuvar mesta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70781-3CFD-4EAB-859C-D56F1156E015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4" name="Čuvar mesta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 dirty="0"/>
          </a:p>
        </p:txBody>
      </p:sp>
      <p:sp>
        <p:nvSpPr>
          <p:cNvPr id="5" name="Čuvar mesta za napomen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r-Latn-CS" smtClean="0"/>
              <a:t>Kliknite i uredite tekst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R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 dirty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B007E-58FD-4376-84C6-EA436218FF36}" type="slidenum">
              <a:rPr lang="sr-Latn-RS" smtClean="0"/>
              <a:pPr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391590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Čuvar mesta za napomen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B007E-58FD-4376-84C6-EA436218FF36}" type="slidenum">
              <a:rPr lang="sr-Latn-RS" smtClean="0"/>
              <a:pPr/>
              <a:t>1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356754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28" name="Čuvar mesta za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17" name="Čuvar mesta za podnožj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29" name="Čuvar mesta za broj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r-Latn-CS" smtClean="0"/>
              <a:t>Kliknite i uredite stil podnaslova mastera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sadržaj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4" name="Čuvar mesta za sadržaj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5" name="Čuvar mesta za sadržaj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6" name="Čuvar mesta za sadržaj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7" name="Čuvar mesta za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8" name="Čuvar mesta za podnožj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9" name="Čuvar mesta za broj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3" name="Čuvar mesta za podnožj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teks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4" name="Čuvar mesta za sadržaj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slik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r-Latn-C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Kliknite na ikonu i dodajte sliku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Čuvar mesta za naslov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13" name="Čuvar mesta za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r-Latn-CS" smtClean="0"/>
              <a:t>Kliknite i uredite tekst</a:t>
            </a:r>
          </a:p>
          <a:p>
            <a:pPr lvl="1" eaLnBrk="1" latinLnBrk="0" hangingPunct="1"/>
            <a:r>
              <a:rPr kumimoji="0" lang="sr-Latn-CS" smtClean="0"/>
              <a:t>Drugi nivo</a:t>
            </a:r>
          </a:p>
          <a:p>
            <a:pPr lvl="2" eaLnBrk="1" latinLnBrk="0" hangingPunct="1"/>
            <a:r>
              <a:rPr kumimoji="0" lang="sr-Latn-CS" smtClean="0"/>
              <a:t>Treći nivo</a:t>
            </a:r>
          </a:p>
          <a:p>
            <a:pPr lvl="3" eaLnBrk="1" latinLnBrk="0" hangingPunct="1"/>
            <a:r>
              <a:rPr kumimoji="0" lang="sr-Latn-CS" smtClean="0"/>
              <a:t>Četvrti nivo</a:t>
            </a:r>
          </a:p>
          <a:p>
            <a:pPr lvl="4" eaLnBrk="1" latinLnBrk="0" hangingPunct="1"/>
            <a:r>
              <a:rPr kumimoji="0" lang="sr-Latn-CS" smtClean="0"/>
              <a:t>Peti nivo</a:t>
            </a:r>
            <a:endParaRPr kumimoji="0" lang="en-US"/>
          </a:p>
        </p:txBody>
      </p:sp>
      <p:sp>
        <p:nvSpPr>
          <p:cNvPr id="14" name="Čuvar mesta za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AB95D40-0CE3-4C92-B555-C94C5533400A}" type="datetimeFigureOut">
              <a:rPr lang="sr-Latn-RS" smtClean="0"/>
              <a:pPr/>
              <a:t>13.7.2016.</a:t>
            </a:fld>
            <a:endParaRPr lang="sr-Latn-RS" dirty="0"/>
          </a:p>
        </p:txBody>
      </p:sp>
      <p:sp>
        <p:nvSpPr>
          <p:cNvPr id="3" name="Čuvar mesta za podnožj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r-Latn-RS" dirty="0"/>
          </a:p>
        </p:txBody>
      </p:sp>
      <p:sp>
        <p:nvSpPr>
          <p:cNvPr id="23" name="Čuvar mesta za broj slajd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72C235-2FF4-4CDA-ABF4-D37ACC8A8005}" type="slidenum">
              <a:rPr lang="sr-Latn-RS" smtClean="0"/>
              <a:pPr/>
              <a:t>‹#›</a:t>
            </a:fld>
            <a:endParaRPr lang="sr-Latn-R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Durable housing solutions and physical infrastructure improvements in Roma settlements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40544" y="4941168"/>
            <a:ext cx="8062912" cy="1752600"/>
          </a:xfrm>
        </p:spPr>
        <p:txBody>
          <a:bodyPr>
            <a:normAutofit/>
          </a:bodyPr>
          <a:lstStyle/>
          <a:p>
            <a:r>
              <a:rPr lang="sl-SI" b="1" dirty="0" err="1" smtClean="0">
                <a:solidFill>
                  <a:schemeClr val="bg2">
                    <a:lumMod val="50000"/>
                  </a:schemeClr>
                </a:solidFill>
              </a:rPr>
              <a:t>Recommendations</a:t>
            </a:r>
            <a:r>
              <a:rPr lang="sl-SI" b="1" dirty="0" smtClean="0">
                <a:solidFill>
                  <a:schemeClr val="bg2">
                    <a:lumMod val="50000"/>
                  </a:schemeClr>
                </a:solidFill>
              </a:rPr>
              <a:t> on </a:t>
            </a:r>
            <a:r>
              <a:rPr lang="sl-SI" b="1" dirty="0" err="1" smtClean="0">
                <a:solidFill>
                  <a:schemeClr val="bg2">
                    <a:lumMod val="50000"/>
                  </a:schemeClr>
                </a:solidFill>
              </a:rPr>
              <a:t>project</a:t>
            </a:r>
            <a:r>
              <a:rPr lang="sl-SI" b="1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sl-SI" b="1" dirty="0" err="1" smtClean="0">
                <a:solidFill>
                  <a:schemeClr val="bg2">
                    <a:lumMod val="50000"/>
                  </a:schemeClr>
                </a:solidFill>
              </a:rPr>
              <a:t>action</a:t>
            </a:r>
            <a:r>
              <a:rPr lang="sl-SI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l-SI" b="1" dirty="0" err="1" smtClean="0">
                <a:solidFill>
                  <a:schemeClr val="bg2">
                    <a:lumMod val="50000"/>
                  </a:schemeClr>
                </a:solidFill>
              </a:rPr>
              <a:t>design</a:t>
            </a:r>
            <a:r>
              <a:rPr lang="sl-SI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l-SI" b="1" dirty="0" err="1" smtClean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sl-SI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l-SI" b="1" dirty="0" err="1" smtClean="0">
                <a:solidFill>
                  <a:schemeClr val="bg2">
                    <a:lumMod val="50000"/>
                  </a:schemeClr>
                </a:solidFill>
              </a:rPr>
              <a:t>structure</a:t>
            </a:r>
            <a:endParaRPr lang="en-GB" sz="2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648072" cy="78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11" descr="Graphics2:EUROPEAID:DG-EA_visibility%20Guidelines:3.%20STUDIO:5.%20Images%20HR:flag_2colors.jpg"/>
          <p:cNvPicPr>
            <a:picLocks noChangeAspect="1" noChangeArrowheads="1"/>
          </p:cNvPicPr>
          <p:nvPr/>
        </p:nvPicPr>
        <p:blipFill>
          <a:blip r:embed="rId4" cstate="print">
            <a:lum bright="-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208" y="404664"/>
            <a:ext cx="12192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725694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Project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budget</a:t>
            </a:r>
            <a:endParaRPr lang="en-GB" sz="3200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algn="just"/>
            <a:r>
              <a:rPr lang="sr-Latn-RS" sz="2400" b="1" dirty="0" smtClean="0">
                <a:solidFill>
                  <a:schemeClr val="bg2">
                    <a:lumMod val="50000"/>
                  </a:schemeClr>
                </a:solidFill>
              </a:rPr>
              <a:t>Initial planning in the Concept Note phase </a:t>
            </a: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sl-SI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5838" indent="-411163" algn="just">
              <a:buFontTx/>
              <a:buChar char="-"/>
            </a:pPr>
            <a:r>
              <a:rPr lang="sr-Latn-RS" sz="2400" dirty="0" smtClean="0"/>
              <a:t>An approximate budget of the action needs to be presented in the Concept Note application phase</a:t>
            </a:r>
          </a:p>
          <a:p>
            <a:pPr marL="985838" indent="-411163" algn="just">
              <a:buFontTx/>
              <a:buChar char="-"/>
            </a:pPr>
            <a:r>
              <a:rPr lang="sr-Latn-RS" sz="2400" dirty="0" smtClean="0"/>
              <a:t>Variations of not more than 20% are allowed in the full application phase</a:t>
            </a:r>
          </a:p>
          <a:p>
            <a:pPr marL="985838" indent="-411163" algn="just">
              <a:buFontTx/>
              <a:buChar char="-"/>
            </a:pPr>
            <a:r>
              <a:rPr lang="sr-Latn-RS" sz="2400" dirty="0" smtClean="0"/>
              <a:t>Budget needs to be </a:t>
            </a:r>
            <a:r>
              <a:rPr lang="sr-Latn-RS" sz="2400" dirty="0" smtClean="0"/>
              <a:t>fully </a:t>
            </a:r>
            <a:r>
              <a:rPr lang="sr-Latn-RS" sz="2400" dirty="0" smtClean="0"/>
              <a:t>in line with the objectives of the Call for Proposals and content of the action</a:t>
            </a:r>
          </a:p>
          <a:p>
            <a:pPr marL="985838" indent="-411163" algn="just">
              <a:buFontTx/>
              <a:buChar char="-"/>
            </a:pPr>
            <a:r>
              <a:rPr lang="sr-Latn-RS" sz="2400" dirty="0" smtClean="0"/>
              <a:t>In this specific case the majority of the costs will be dedicated to infrastructural activities</a:t>
            </a:r>
          </a:p>
          <a:p>
            <a:pPr marL="985838" indent="-411163" algn="just">
              <a:buFontTx/>
              <a:buChar char="-"/>
            </a:pPr>
            <a:r>
              <a:rPr lang="sr-Latn-RS" sz="2400" dirty="0" smtClean="0"/>
              <a:t>!! Realistic and coherent planning of infrastructure budget is neccessary – projects will be closely monitored </a:t>
            </a:r>
            <a:endParaRPr lang="sr-Latn-RS" sz="2400" dirty="0"/>
          </a:p>
          <a:p>
            <a:endParaRPr lang="sr-Latn-RS" dirty="0" smtClean="0"/>
          </a:p>
          <a:p>
            <a:endParaRPr lang="sr-Latn-R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28633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Relations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between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CN</a:t>
            </a:r>
            <a:b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full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application</a:t>
            </a:r>
            <a:endParaRPr lang="en-GB" sz="3200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Relevance</a:t>
            </a:r>
            <a:endParaRPr lang="en-GB" sz="2400" dirty="0" smtClean="0"/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Relevance is in principle only described in the CN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The score  for relevance is automatically transferred to the full application evaluation</a:t>
            </a:r>
          </a:p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Objectives, results and activities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The CN represents the basis for full application – no major changes are allowed in the full application preparation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Activities, results and other elements (for example sustainability) are described in details in the full application</a:t>
            </a:r>
          </a:p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Budget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Project budget can vary 20% in the full application</a:t>
            </a:r>
          </a:p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Partnership structure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Changes allowed only in dully justified cases</a:t>
            </a:r>
          </a:p>
          <a:p>
            <a:pPr marL="890588" indent="-411163" algn="just">
              <a:buFontTx/>
              <a:buChar char="-"/>
            </a:pPr>
            <a:endParaRPr lang="en-GB" sz="2400" dirty="0" smtClean="0"/>
          </a:p>
          <a:p>
            <a:pPr marL="890588" indent="-411163" algn="just">
              <a:buNone/>
            </a:pPr>
            <a:endParaRPr lang="en-GB" sz="2400" dirty="0" smtClean="0"/>
          </a:p>
          <a:p>
            <a:pPr marL="890588" indent="-411163" algn="just">
              <a:buFontTx/>
              <a:buChar char="-"/>
            </a:pPr>
            <a:endParaRPr lang="en-GB" sz="2400" dirty="0" smtClean="0"/>
          </a:p>
          <a:p>
            <a:pPr marL="890588" indent="-411163" algn="just">
              <a:buFontTx/>
              <a:buChar char="-"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28633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Final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recommendations</a:t>
            </a:r>
            <a:endParaRPr lang="en-GB" sz="3200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 fontScale="92500"/>
          </a:bodyPr>
          <a:lstStyle/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Focus</a:t>
            </a:r>
            <a:endParaRPr lang="en-GB" sz="2400" dirty="0" smtClean="0"/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Set a clear and realistic goals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Describe clearly what will be achieved</a:t>
            </a:r>
          </a:p>
          <a:p>
            <a:pPr marL="890588" indent="-411163" algn="just">
              <a:buFontTx/>
              <a:buChar char="-"/>
            </a:pPr>
            <a:r>
              <a:rPr lang="en-GB" sz="2400" u="sng" dirty="0" smtClean="0"/>
              <a:t>Stay within the framework of the Call for Proposal </a:t>
            </a:r>
            <a:r>
              <a:rPr lang="en-GB" sz="2400" dirty="0" smtClean="0"/>
              <a:t>– the key purpose is infrastructure</a:t>
            </a:r>
          </a:p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Logic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Ensure that all elements are logically connected (objectives to challenges, activities to results etc.)</a:t>
            </a:r>
          </a:p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Description and CN preparation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Ensure that all the sections are properly filled in, answering to the questions set in the application form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Provide statistical analysis and describe relation to strategic papers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Ensure that the formal conditions and rules are respected</a:t>
            </a:r>
          </a:p>
          <a:p>
            <a:pPr marL="890588" indent="-411163" algn="just">
              <a:buNone/>
            </a:pPr>
            <a:endParaRPr lang="en-GB" sz="2400" dirty="0" smtClean="0"/>
          </a:p>
          <a:p>
            <a:pPr marL="890588" indent="-411163" algn="just">
              <a:buFontTx/>
              <a:buChar char="-"/>
            </a:pPr>
            <a:endParaRPr lang="en-GB" sz="2400" dirty="0" smtClean="0"/>
          </a:p>
          <a:p>
            <a:pPr marL="890588" indent="-411163" algn="just">
              <a:buFontTx/>
              <a:buChar char="-"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28633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r-Latn-RS" b="1" dirty="0" smtClean="0">
              <a:solidFill>
                <a:schemeClr val="bg1"/>
              </a:solidFill>
            </a:endParaRPr>
          </a:p>
          <a:p>
            <a:pPr algn="ctr"/>
            <a:endParaRPr lang="sr-Latn-RS" b="1" dirty="0" smtClean="0">
              <a:solidFill>
                <a:schemeClr val="bg1"/>
              </a:solidFill>
            </a:endParaRPr>
          </a:p>
          <a:p>
            <a:pPr marL="13716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THANK </a:t>
            </a:r>
            <a:r>
              <a:rPr lang="en-US" b="1" dirty="0">
                <a:solidFill>
                  <a:schemeClr val="bg1"/>
                </a:solidFill>
              </a:rPr>
              <a:t>YOU FOR YOUR ATTENTION /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QUESTIONS AND ANSWERS</a:t>
            </a:r>
            <a:endParaRPr lang="sr-Latn-RS" dirty="0">
              <a:solidFill>
                <a:schemeClr val="bg1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648072" cy="78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11" descr="Graphics2:EUROPEAID:DG-EA_visibility%20Guidelines:3.%20STUDIO:5.%20Images%20HR:flag_2colors.jpg"/>
          <p:cNvPicPr>
            <a:picLocks noChangeAspect="1" noChangeArrowheads="1"/>
          </p:cNvPicPr>
          <p:nvPr/>
        </p:nvPicPr>
        <p:blipFill>
          <a:blip r:embed="rId3" cstate="print">
            <a:lum bright="-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208" y="404664"/>
            <a:ext cx="12192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403077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Action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/Project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b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relations</a:t>
            </a:r>
            <a:endParaRPr lang="en-GB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96"/>
          </a:xfrm>
        </p:spPr>
        <p:txBody>
          <a:bodyPr>
            <a:normAutofit/>
          </a:bodyPr>
          <a:lstStyle/>
          <a:p>
            <a:pPr algn="just"/>
            <a:r>
              <a:rPr lang="sl-SI" sz="2400" dirty="0" err="1" smtClean="0"/>
              <a:t>Action</a:t>
            </a:r>
            <a:r>
              <a:rPr lang="sl-SI" sz="2400" dirty="0" smtClean="0"/>
              <a:t>/Project </a:t>
            </a:r>
            <a:r>
              <a:rPr lang="sl-SI" sz="2400" dirty="0" err="1" smtClean="0"/>
              <a:t>represents</a:t>
            </a:r>
            <a:r>
              <a:rPr lang="sl-SI" sz="2400" dirty="0" smtClean="0"/>
              <a:t>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dirty="0" err="1" smtClean="0"/>
              <a:t>basis</a:t>
            </a:r>
            <a:r>
              <a:rPr lang="sl-SI" sz="2400" dirty="0" smtClean="0"/>
              <a:t> </a:t>
            </a:r>
            <a:r>
              <a:rPr lang="sl-SI" sz="2400" dirty="0" err="1" smtClean="0"/>
              <a:t>for</a:t>
            </a:r>
            <a:r>
              <a:rPr lang="sl-SI" sz="2400" dirty="0" smtClean="0"/>
              <a:t>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dirty="0" err="1" smtClean="0"/>
              <a:t>grant</a:t>
            </a:r>
            <a:r>
              <a:rPr lang="sl-SI" sz="2400" dirty="0" smtClean="0"/>
              <a:t> </a:t>
            </a:r>
            <a:r>
              <a:rPr lang="sl-SI" sz="2400" dirty="0" err="1" smtClean="0"/>
              <a:t>contract</a:t>
            </a:r>
            <a:endParaRPr lang="sl-SI" sz="2400" dirty="0" smtClean="0"/>
          </a:p>
          <a:p>
            <a:pPr algn="just"/>
            <a:r>
              <a:rPr lang="sl-SI" sz="2400" dirty="0" err="1" smtClean="0"/>
              <a:t>Evaluation</a:t>
            </a:r>
            <a:r>
              <a:rPr lang="sl-SI" sz="2400" dirty="0" smtClean="0"/>
              <a:t> is </a:t>
            </a:r>
            <a:r>
              <a:rPr lang="sl-SI" sz="2400" dirty="0" err="1" smtClean="0"/>
              <a:t>implemented</a:t>
            </a:r>
            <a:r>
              <a:rPr lang="sl-SI" sz="2400" dirty="0" smtClean="0"/>
              <a:t> on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dirty="0" err="1" smtClean="0"/>
              <a:t>basis</a:t>
            </a:r>
            <a:r>
              <a:rPr lang="sl-SI" sz="2400" dirty="0" smtClean="0"/>
              <a:t> </a:t>
            </a:r>
            <a:r>
              <a:rPr lang="sl-SI" sz="2400" dirty="0" err="1" smtClean="0"/>
              <a:t>of</a:t>
            </a:r>
            <a:r>
              <a:rPr lang="sl-SI" sz="2400" dirty="0" smtClean="0"/>
              <a:t> </a:t>
            </a:r>
            <a:r>
              <a:rPr lang="sl-SI" sz="2400" dirty="0" err="1" smtClean="0"/>
              <a:t>project</a:t>
            </a:r>
            <a:r>
              <a:rPr lang="sl-SI" sz="2400" dirty="0" smtClean="0"/>
              <a:t> </a:t>
            </a:r>
            <a:r>
              <a:rPr lang="sl-SI" sz="2400" dirty="0" err="1" smtClean="0"/>
              <a:t>applications</a:t>
            </a:r>
            <a:r>
              <a:rPr lang="sl-SI" sz="2400" dirty="0" smtClean="0"/>
              <a:t> </a:t>
            </a:r>
            <a:r>
              <a:rPr lang="sl-SI" sz="2400" dirty="0" err="1" smtClean="0"/>
              <a:t>delivered</a:t>
            </a:r>
            <a:endParaRPr lang="sl-SI" sz="2400" dirty="0" smtClean="0"/>
          </a:p>
          <a:p>
            <a:pPr algn="just"/>
            <a:r>
              <a:rPr lang="sl-SI" sz="2400" dirty="0" smtClean="0"/>
              <a:t>Project </a:t>
            </a:r>
            <a:r>
              <a:rPr lang="sl-SI" sz="2400" dirty="0" err="1" smtClean="0"/>
              <a:t>application</a:t>
            </a:r>
            <a:r>
              <a:rPr lang="sl-SI" sz="2400" dirty="0" smtClean="0"/>
              <a:t>, </a:t>
            </a:r>
            <a:r>
              <a:rPr lang="sl-SI" sz="2400" dirty="0" err="1" smtClean="0"/>
              <a:t>budget</a:t>
            </a:r>
            <a:r>
              <a:rPr lang="sl-SI" sz="2400" dirty="0" smtClean="0"/>
              <a:t> </a:t>
            </a:r>
            <a:r>
              <a:rPr lang="sl-SI" sz="2400" dirty="0" err="1" smtClean="0"/>
              <a:t>and</a:t>
            </a:r>
            <a:r>
              <a:rPr lang="sl-SI" sz="2400" dirty="0" smtClean="0"/>
              <a:t> </a:t>
            </a:r>
            <a:r>
              <a:rPr lang="sl-SI" sz="2400" dirty="0" err="1" smtClean="0"/>
              <a:t>logical</a:t>
            </a:r>
            <a:r>
              <a:rPr lang="sl-SI" sz="2400" dirty="0" smtClean="0"/>
              <a:t> </a:t>
            </a:r>
            <a:r>
              <a:rPr lang="sl-SI" sz="2400" dirty="0" err="1" smtClean="0"/>
              <a:t>framework</a:t>
            </a:r>
            <a:r>
              <a:rPr lang="sl-SI" sz="2400" dirty="0" smtClean="0"/>
              <a:t> </a:t>
            </a:r>
            <a:r>
              <a:rPr lang="sl-SI" sz="2400" dirty="0" err="1" smtClean="0"/>
              <a:t>represent</a:t>
            </a:r>
            <a:r>
              <a:rPr lang="sl-SI" sz="2400" dirty="0" smtClean="0"/>
              <a:t> integral </a:t>
            </a:r>
            <a:r>
              <a:rPr lang="sl-SI" sz="2400" dirty="0" err="1" smtClean="0"/>
              <a:t>parts</a:t>
            </a:r>
            <a:r>
              <a:rPr lang="sl-SI" sz="2400" dirty="0" smtClean="0"/>
              <a:t> </a:t>
            </a:r>
            <a:r>
              <a:rPr lang="sl-SI" sz="2400" dirty="0" err="1" smtClean="0"/>
              <a:t>of</a:t>
            </a:r>
            <a:r>
              <a:rPr lang="sl-SI" sz="2400" dirty="0" smtClean="0"/>
              <a:t>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dirty="0" err="1" smtClean="0"/>
              <a:t>contract</a:t>
            </a:r>
            <a:r>
              <a:rPr lang="sl-SI" sz="2400" dirty="0" smtClean="0"/>
              <a:t> in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dirty="0" err="1" smtClean="0"/>
              <a:t>implementation</a:t>
            </a:r>
            <a:r>
              <a:rPr lang="sl-SI" sz="2400" dirty="0" smtClean="0"/>
              <a:t> </a:t>
            </a:r>
            <a:r>
              <a:rPr lang="sl-SI" sz="2400" dirty="0" err="1" smtClean="0"/>
              <a:t>phase</a:t>
            </a:r>
            <a:r>
              <a:rPr lang="sl-SI" sz="2400" dirty="0" smtClean="0"/>
              <a:t> </a:t>
            </a:r>
          </a:p>
          <a:p>
            <a:pPr algn="just"/>
            <a:endParaRPr lang="sl-SI" sz="2400" b="1" dirty="0" smtClean="0"/>
          </a:p>
          <a:p>
            <a:pPr algn="just">
              <a:buNone/>
            </a:pPr>
            <a:r>
              <a:rPr lang="sl-SI" sz="2400" b="1" dirty="0" smtClean="0"/>
              <a:t>!! </a:t>
            </a:r>
            <a:r>
              <a:rPr lang="sl-SI" sz="2400" b="1" dirty="0" err="1" smtClean="0"/>
              <a:t>Realistic</a:t>
            </a:r>
            <a:r>
              <a:rPr lang="sl-SI" sz="2400" b="1" dirty="0" smtClean="0"/>
              <a:t> </a:t>
            </a:r>
            <a:r>
              <a:rPr lang="sl-SI" sz="2400" b="1" dirty="0" err="1" smtClean="0"/>
              <a:t>and</a:t>
            </a:r>
            <a:r>
              <a:rPr lang="sl-SI" sz="2400" b="1" dirty="0" smtClean="0"/>
              <a:t> </a:t>
            </a:r>
            <a:r>
              <a:rPr lang="sl-SI" sz="2400" b="1" dirty="0" err="1" smtClean="0"/>
              <a:t>coherent</a:t>
            </a:r>
            <a:r>
              <a:rPr lang="sl-SI" sz="2400" b="1" dirty="0" smtClean="0"/>
              <a:t> </a:t>
            </a:r>
            <a:r>
              <a:rPr lang="sl-SI" sz="2400" b="1" dirty="0" err="1" smtClean="0"/>
              <a:t>planning</a:t>
            </a:r>
            <a:r>
              <a:rPr lang="sl-SI" sz="2400" b="1" dirty="0" smtClean="0"/>
              <a:t> is </a:t>
            </a:r>
            <a:r>
              <a:rPr lang="sl-SI" sz="2400" b="1" dirty="0" err="1" smtClean="0"/>
              <a:t>neccessary</a:t>
            </a:r>
            <a:r>
              <a:rPr lang="sl-SI" sz="2400" b="1" dirty="0" smtClean="0"/>
              <a:t> </a:t>
            </a:r>
            <a:r>
              <a:rPr lang="sr-Latn-RS" sz="2400" b="1" dirty="0" smtClean="0"/>
              <a:t> </a:t>
            </a:r>
            <a:r>
              <a:rPr lang="sl-SI" sz="2400" b="1" dirty="0" smtClean="0"/>
              <a:t> </a:t>
            </a:r>
            <a:endParaRPr lang="sr-Latn-RS" sz="2400" dirty="0" smtClean="0"/>
          </a:p>
          <a:p>
            <a:pPr marL="0" indent="0" algn="just">
              <a:buNone/>
            </a:pPr>
            <a:endParaRPr lang="sr-Latn-R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759" y="332656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760762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smtClean="0">
                <a:solidFill>
                  <a:schemeClr val="bg2">
                    <a:lumMod val="50000"/>
                  </a:schemeClr>
                </a:solidFill>
              </a:rPr>
              <a:t>Setting-up project </a:t>
            </a:r>
            <a:br>
              <a:rPr lang="en-GB" sz="320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3200" smtClean="0">
                <a:solidFill>
                  <a:schemeClr val="bg2">
                    <a:lumMod val="50000"/>
                  </a:schemeClr>
                </a:solidFill>
              </a:rPr>
              <a:t>framework</a:t>
            </a:r>
            <a:endParaRPr lang="en-GB" sz="32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14908"/>
          </a:xfrm>
        </p:spPr>
        <p:txBody>
          <a:bodyPr>
            <a:normAutofit fontScale="92500"/>
          </a:bodyPr>
          <a:lstStyle/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Initial questions before developing the proposal:</a:t>
            </a:r>
          </a:p>
          <a:p>
            <a:pPr algn="just">
              <a:buFontTx/>
              <a:buChar char="-"/>
            </a:pPr>
            <a:r>
              <a:rPr lang="en-GB" sz="2400" b="1" dirty="0" smtClean="0"/>
              <a:t>WHO?</a:t>
            </a: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GB" sz="2400" b="1" dirty="0" smtClean="0"/>
              <a:t>– </a:t>
            </a:r>
            <a:r>
              <a:rPr lang="en-GB" sz="2400" dirty="0" smtClean="0"/>
              <a:t>Who is applying the project – applicant and co-applicant need to comply with the eligibility criteria</a:t>
            </a:r>
            <a:endParaRPr lang="en-GB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buFontTx/>
              <a:buChar char="-"/>
            </a:pPr>
            <a:r>
              <a:rPr lang="en-GB" sz="2400" b="1" dirty="0" smtClean="0"/>
              <a:t>WHY? – </a:t>
            </a:r>
            <a:r>
              <a:rPr lang="en-GB" sz="2400" dirty="0" smtClean="0"/>
              <a:t>Why the project is relevant and it should be supported</a:t>
            </a:r>
          </a:p>
          <a:p>
            <a:pPr algn="just">
              <a:buFontTx/>
              <a:buChar char="-"/>
            </a:pPr>
            <a:r>
              <a:rPr lang="en-GB" sz="2400" b="1" dirty="0" smtClean="0"/>
              <a:t>WHAT? – </a:t>
            </a:r>
            <a:r>
              <a:rPr lang="en-GB" sz="2400" dirty="0" smtClean="0"/>
              <a:t>What we would like to achieve with the project</a:t>
            </a:r>
            <a:endParaRPr lang="en-GB" sz="2400" b="1" dirty="0" smtClean="0"/>
          </a:p>
          <a:p>
            <a:pPr algn="just">
              <a:buFontTx/>
              <a:buChar char="-"/>
            </a:pPr>
            <a:r>
              <a:rPr lang="en-GB" sz="2400" b="1" dirty="0" smtClean="0"/>
              <a:t>HOW? – </a:t>
            </a:r>
            <a:r>
              <a:rPr lang="en-GB" sz="2400" dirty="0" smtClean="0"/>
              <a:t>How we are planning to implement the project – deliver results and implement the activities</a:t>
            </a:r>
          </a:p>
          <a:p>
            <a:pPr algn="just">
              <a:buNone/>
            </a:pPr>
            <a:endParaRPr lang="en-GB" sz="2400" dirty="0" smtClean="0"/>
          </a:p>
          <a:p>
            <a:pPr algn="just">
              <a:buNone/>
            </a:pPr>
            <a:r>
              <a:rPr lang="en-GB" sz="2400" dirty="0" smtClean="0"/>
              <a:t>!! </a:t>
            </a:r>
            <a:r>
              <a:rPr lang="en-GB" sz="2400" b="1" dirty="0" smtClean="0"/>
              <a:t>Clear plan of all the elements needs to be done already in the phase of Concept Note preparation – full application requires details on some elements</a:t>
            </a:r>
          </a:p>
          <a:p>
            <a:pPr marL="0" indent="0" algn="just">
              <a:buNone/>
            </a:pPr>
            <a:endParaRPr lang="en-GB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759" y="332656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760762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Project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logic</a:t>
            </a:r>
            <a:endParaRPr lang="en-GB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759" y="332656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357158" y="2500306"/>
            <a:ext cx="221457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WHY?</a:t>
            </a:r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3143240" y="2500306"/>
            <a:ext cx="221457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WHAT?</a:t>
            </a:r>
            <a:endParaRPr lang="sl-SI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6215074" y="2500306"/>
            <a:ext cx="221457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HOW?</a:t>
            </a:r>
            <a:endParaRPr lang="sl-SI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357158" y="3357562"/>
            <a:ext cx="2214578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err="1" smtClean="0"/>
              <a:t>Inital</a:t>
            </a:r>
            <a:r>
              <a:rPr lang="sl-SI" dirty="0" smtClean="0"/>
              <a:t> </a:t>
            </a:r>
            <a:r>
              <a:rPr lang="sl-SI" dirty="0" err="1" smtClean="0"/>
              <a:t>challenge</a:t>
            </a:r>
            <a:r>
              <a:rPr lang="sl-SI" dirty="0" smtClean="0"/>
              <a:t> </a:t>
            </a:r>
            <a:r>
              <a:rPr lang="sl-SI" dirty="0" err="1" smtClean="0"/>
              <a:t>leading</a:t>
            </a:r>
            <a:r>
              <a:rPr lang="sl-SI" dirty="0" smtClean="0"/>
              <a:t> to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project</a:t>
            </a:r>
            <a:endParaRPr lang="sl-SI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3143240" y="3357562"/>
            <a:ext cx="2214578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Project </a:t>
            </a:r>
            <a:r>
              <a:rPr lang="sl-SI" dirty="0" err="1" smtClean="0"/>
              <a:t>objectives</a:t>
            </a:r>
            <a:r>
              <a:rPr lang="sl-SI" dirty="0" smtClean="0"/>
              <a:t> – </a:t>
            </a:r>
            <a:r>
              <a:rPr lang="sl-SI" dirty="0" err="1" smtClean="0"/>
              <a:t>What</a:t>
            </a:r>
            <a:r>
              <a:rPr lang="sl-SI" dirty="0" smtClean="0"/>
              <a:t> </a:t>
            </a:r>
            <a:r>
              <a:rPr lang="sl-SI" dirty="0" err="1" smtClean="0"/>
              <a:t>we</a:t>
            </a:r>
            <a:r>
              <a:rPr lang="sl-SI" dirty="0" smtClean="0"/>
              <a:t> </a:t>
            </a:r>
            <a:r>
              <a:rPr lang="sl-SI" dirty="0" err="1" smtClean="0"/>
              <a:t>want</a:t>
            </a:r>
            <a:r>
              <a:rPr lang="sl-SI" dirty="0" smtClean="0"/>
              <a:t> to </a:t>
            </a:r>
            <a:r>
              <a:rPr lang="sl-SI" dirty="0" err="1" smtClean="0"/>
              <a:t>achieve</a:t>
            </a:r>
            <a:endParaRPr lang="sl-SI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5857884" y="3357562"/>
            <a:ext cx="1285884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err="1" smtClean="0"/>
              <a:t>Results</a:t>
            </a:r>
            <a:r>
              <a:rPr lang="sl-SI" dirty="0" smtClean="0"/>
              <a:t> – </a:t>
            </a:r>
            <a:r>
              <a:rPr lang="sl-SI" dirty="0" err="1" smtClean="0"/>
              <a:t>Definitive</a:t>
            </a:r>
            <a:r>
              <a:rPr lang="sl-SI" dirty="0" smtClean="0"/>
              <a:t> </a:t>
            </a:r>
            <a:r>
              <a:rPr lang="sl-SI" dirty="0" err="1" smtClean="0"/>
              <a:t>outcome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project</a:t>
            </a:r>
            <a:endParaRPr lang="sl-SI" dirty="0"/>
          </a:p>
        </p:txBody>
      </p:sp>
      <p:sp>
        <p:nvSpPr>
          <p:cNvPr id="14" name="PoljeZBesedilom 13"/>
          <p:cNvSpPr txBox="1"/>
          <p:nvPr/>
        </p:nvSpPr>
        <p:spPr>
          <a:xfrm>
            <a:off x="7643834" y="3357562"/>
            <a:ext cx="1357322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err="1" smtClean="0"/>
              <a:t>Activities</a:t>
            </a:r>
            <a:r>
              <a:rPr lang="sl-SI" dirty="0" smtClean="0"/>
              <a:t> – </a:t>
            </a:r>
            <a:r>
              <a:rPr lang="sl-SI" dirty="0" err="1" smtClean="0"/>
              <a:t>Indefinite</a:t>
            </a:r>
            <a:r>
              <a:rPr lang="sl-SI" dirty="0" smtClean="0"/>
              <a:t> </a:t>
            </a:r>
            <a:r>
              <a:rPr lang="sl-SI" dirty="0" err="1" smtClean="0"/>
              <a:t>processes</a:t>
            </a:r>
            <a:r>
              <a:rPr lang="sl-SI" dirty="0" smtClean="0"/>
              <a:t> </a:t>
            </a:r>
            <a:r>
              <a:rPr lang="sl-SI" dirty="0" err="1" smtClean="0"/>
              <a:t>leading</a:t>
            </a:r>
            <a:r>
              <a:rPr lang="sl-SI" dirty="0" smtClean="0"/>
              <a:t> to </a:t>
            </a:r>
            <a:r>
              <a:rPr lang="sl-SI" dirty="0" err="1" smtClean="0"/>
              <a:t>results</a:t>
            </a:r>
            <a:endParaRPr lang="sl-SI" dirty="0"/>
          </a:p>
        </p:txBody>
      </p:sp>
      <p:sp>
        <p:nvSpPr>
          <p:cNvPr id="15" name="Desna puščica 14"/>
          <p:cNvSpPr/>
          <p:nvPr/>
        </p:nvSpPr>
        <p:spPr>
          <a:xfrm>
            <a:off x="5643570" y="2571744"/>
            <a:ext cx="428628" cy="28575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" name="Desna puščica 15"/>
          <p:cNvSpPr/>
          <p:nvPr/>
        </p:nvSpPr>
        <p:spPr>
          <a:xfrm>
            <a:off x="2643174" y="2571744"/>
            <a:ext cx="428628" cy="28575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" name="Desna puščica 16"/>
          <p:cNvSpPr/>
          <p:nvPr/>
        </p:nvSpPr>
        <p:spPr>
          <a:xfrm rot="10800000">
            <a:off x="2643174" y="3643314"/>
            <a:ext cx="428628" cy="28575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" name="Desna puščica 17"/>
          <p:cNvSpPr/>
          <p:nvPr/>
        </p:nvSpPr>
        <p:spPr>
          <a:xfrm rot="10800000">
            <a:off x="5357818" y="3714752"/>
            <a:ext cx="428628" cy="28575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9" name="Desna puščica 18"/>
          <p:cNvSpPr/>
          <p:nvPr/>
        </p:nvSpPr>
        <p:spPr>
          <a:xfrm rot="10800000">
            <a:off x="7143768" y="3714752"/>
            <a:ext cx="428628" cy="28575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0" name="PoljeZBesedilom 19"/>
          <p:cNvSpPr txBox="1"/>
          <p:nvPr/>
        </p:nvSpPr>
        <p:spPr>
          <a:xfrm>
            <a:off x="357158" y="5429264"/>
            <a:ext cx="221457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err="1" smtClean="0"/>
              <a:t>Described</a:t>
            </a:r>
            <a:r>
              <a:rPr lang="sl-SI" dirty="0" smtClean="0"/>
              <a:t> in </a:t>
            </a:r>
            <a:r>
              <a:rPr lang="sl-SI" dirty="0" err="1" smtClean="0"/>
              <a:t>details</a:t>
            </a:r>
            <a:r>
              <a:rPr lang="sl-SI" dirty="0" smtClean="0"/>
              <a:t> in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b="1" dirty="0" err="1" smtClean="0"/>
              <a:t>concept</a:t>
            </a:r>
            <a:r>
              <a:rPr lang="sl-SI" b="1" dirty="0" smtClean="0"/>
              <a:t> note</a:t>
            </a:r>
            <a:endParaRPr lang="sl-SI" b="1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3071802" y="5429264"/>
            <a:ext cx="221457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err="1" smtClean="0"/>
              <a:t>Defined</a:t>
            </a:r>
            <a:r>
              <a:rPr lang="sl-SI" dirty="0" smtClean="0"/>
              <a:t> in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b="1" dirty="0" err="1" smtClean="0"/>
              <a:t>concept</a:t>
            </a:r>
            <a:r>
              <a:rPr lang="sl-SI" b="1" dirty="0" smtClean="0"/>
              <a:t> note</a:t>
            </a:r>
            <a:r>
              <a:rPr lang="sl-SI" dirty="0" smtClean="0"/>
              <a:t>, </a:t>
            </a:r>
            <a:r>
              <a:rPr lang="sl-SI" dirty="0" err="1" smtClean="0"/>
              <a:t>followed</a:t>
            </a:r>
            <a:r>
              <a:rPr lang="sl-SI" dirty="0" smtClean="0"/>
              <a:t>-up in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full</a:t>
            </a:r>
            <a:r>
              <a:rPr lang="sl-SI" dirty="0" smtClean="0"/>
              <a:t> </a:t>
            </a:r>
            <a:r>
              <a:rPr lang="sl-SI" dirty="0" err="1" smtClean="0"/>
              <a:t>application</a:t>
            </a:r>
            <a:endParaRPr lang="sl-SI" dirty="0"/>
          </a:p>
        </p:txBody>
      </p:sp>
      <p:sp>
        <p:nvSpPr>
          <p:cNvPr id="22" name="PoljeZBesedilom 21"/>
          <p:cNvSpPr txBox="1"/>
          <p:nvPr/>
        </p:nvSpPr>
        <p:spPr>
          <a:xfrm>
            <a:off x="6072198" y="5429264"/>
            <a:ext cx="264320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dirty="0" err="1" smtClean="0"/>
              <a:t>Outline</a:t>
            </a:r>
            <a:r>
              <a:rPr lang="sl-SI" dirty="0" smtClean="0"/>
              <a:t>/plan </a:t>
            </a:r>
            <a:r>
              <a:rPr lang="sl-SI" dirty="0" err="1" smtClean="0"/>
              <a:t>provided</a:t>
            </a:r>
            <a:r>
              <a:rPr lang="sl-SI" dirty="0" smtClean="0"/>
              <a:t> in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b="1" dirty="0" err="1" smtClean="0"/>
              <a:t>concept</a:t>
            </a:r>
            <a:r>
              <a:rPr lang="sl-SI" b="1" dirty="0" smtClean="0"/>
              <a:t> note</a:t>
            </a:r>
            <a:r>
              <a:rPr lang="sl-SI" dirty="0" smtClean="0"/>
              <a:t>, </a:t>
            </a:r>
            <a:r>
              <a:rPr lang="sl-SI" dirty="0" err="1" smtClean="0"/>
              <a:t>details</a:t>
            </a:r>
            <a:r>
              <a:rPr lang="sl-SI" dirty="0" smtClean="0"/>
              <a:t> </a:t>
            </a:r>
            <a:r>
              <a:rPr lang="sl-SI" dirty="0" err="1" smtClean="0"/>
              <a:t>provided</a:t>
            </a:r>
            <a:r>
              <a:rPr lang="sl-SI" dirty="0" smtClean="0"/>
              <a:t> in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full</a:t>
            </a:r>
            <a:r>
              <a:rPr lang="sl-SI" dirty="0" smtClean="0"/>
              <a:t> </a:t>
            </a:r>
            <a:r>
              <a:rPr lang="sl-SI" dirty="0" err="1" smtClean="0"/>
              <a:t>application</a:t>
            </a:r>
            <a:endParaRPr lang="sl-SI" dirty="0"/>
          </a:p>
        </p:txBody>
      </p:sp>
    </p:spTree>
    <p:extLst>
      <p:ext uri="{BB962C8B-B14F-4D97-AF65-F5344CB8AC3E}">
        <p14:creationId xmlns="" xmlns:p14="http://schemas.microsoft.com/office/powerpoint/2010/main" val="9760762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Project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relevance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– WHY?</a:t>
            </a:r>
            <a:endParaRPr lang="en-GB" sz="3200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CHALLENGES (Concept Note, Point 1.3.2)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The project answers to concrete and proven challenges at the local/national level</a:t>
            </a:r>
            <a:r>
              <a:rPr lang="sl-SI" sz="2400" dirty="0" smtClean="0"/>
              <a:t> (negative </a:t>
            </a:r>
            <a:r>
              <a:rPr lang="sl-SI" sz="2400" dirty="0" err="1" smtClean="0"/>
              <a:t>initial</a:t>
            </a:r>
            <a:r>
              <a:rPr lang="sl-SI" sz="2400" dirty="0" smtClean="0"/>
              <a:t> </a:t>
            </a:r>
            <a:r>
              <a:rPr lang="sl-SI" sz="2400" dirty="0" err="1" smtClean="0"/>
              <a:t>state</a:t>
            </a:r>
            <a:r>
              <a:rPr lang="sl-SI" sz="2400" dirty="0" smtClean="0"/>
              <a:t>)</a:t>
            </a:r>
            <a:endParaRPr lang="en-GB" sz="2400" dirty="0" smtClean="0"/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To demonstrate the relevance of the challenges a (statistical) analysis needs to be provided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Coherence with the national, local strategies and other project initiatives needs to be described</a:t>
            </a:r>
          </a:p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RELATION TO THE CALL FOR PROPOSALS (CN, 1.3.1)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The challenges addressed in the project need to be </a:t>
            </a:r>
            <a:r>
              <a:rPr lang="en-GB" sz="2400" dirty="0" smtClean="0"/>
              <a:t>aligned </a:t>
            </a:r>
            <a:r>
              <a:rPr lang="en-GB" sz="2400" dirty="0" smtClean="0"/>
              <a:t>with the objectives of the Call for Proposals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Address</a:t>
            </a:r>
            <a:r>
              <a:rPr lang="sl-SI" sz="2400" dirty="0" smtClean="0"/>
              <a:t> </a:t>
            </a:r>
            <a:r>
              <a:rPr lang="en-GB" sz="2400" dirty="0" smtClean="0"/>
              <a:t>all </a:t>
            </a:r>
            <a:r>
              <a:rPr lang="en-GB" sz="2400" dirty="0" smtClean="0"/>
              <a:t>levels of objectives (overall objective, specific objective, sectors or themes, </a:t>
            </a:r>
            <a:r>
              <a:rPr lang="en-GB" sz="2400" u="sng" dirty="0" smtClean="0"/>
              <a:t>indicators</a:t>
            </a:r>
            <a:r>
              <a:rPr lang="en-GB" sz="2400" dirty="0" smtClean="0"/>
              <a:t>)</a:t>
            </a:r>
          </a:p>
          <a:p>
            <a:pPr algn="just">
              <a:buFontTx/>
              <a:buChar char="-"/>
            </a:pPr>
            <a:endParaRPr lang="en-GB" sz="2400" dirty="0" smtClean="0"/>
          </a:p>
          <a:p>
            <a:pPr algn="just"/>
            <a:endParaRPr lang="en-GB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28633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Project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relevance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– WHY?</a:t>
            </a:r>
            <a:endParaRPr lang="en-GB" sz="3200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TARGET GROUPS AND FINAL BENEFIC. (CN 1.3.3)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Define precisely the target groups of the project, quantify whenever possible 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Show clearly the relation between the project and needs of target groups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Describe involvement of any other groups – stakeholders and final beneficiaries</a:t>
            </a:r>
          </a:p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VALUE ADDED ELEMENTS (CN 1.3.4.)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Value added elements are specific horizontal issues (NOT value-added in a classical sense of ad</a:t>
            </a:r>
            <a:r>
              <a:rPr lang="sl-SI" sz="2400" dirty="0" smtClean="0"/>
              <a:t>d</a:t>
            </a:r>
            <a:r>
              <a:rPr lang="en-GB" sz="2400" dirty="0" err="1" smtClean="0"/>
              <a:t>itionality</a:t>
            </a:r>
            <a:r>
              <a:rPr lang="en-GB" sz="2400" dirty="0" smtClean="0"/>
              <a:t>)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Private public partnership, innovative practice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Cross-cutting issues like: promotion of gender equality and equal opportunities, needs of disabled, needs of minorities</a:t>
            </a:r>
          </a:p>
          <a:p>
            <a:pPr marL="890588" indent="-411163" algn="just">
              <a:buFontTx/>
              <a:buChar char="-"/>
            </a:pPr>
            <a:r>
              <a:rPr lang="sl-SI" sz="2400" dirty="0" smtClean="0"/>
              <a:t>!! </a:t>
            </a:r>
            <a:r>
              <a:rPr lang="en-GB" sz="2400" dirty="0" smtClean="0"/>
              <a:t>Even </a:t>
            </a:r>
            <a:r>
              <a:rPr lang="en-GB" sz="2400" dirty="0" smtClean="0"/>
              <a:t>if projects are by definition dealing with this issues, description needs to be provided in the relevant section</a:t>
            </a:r>
          </a:p>
          <a:p>
            <a:pPr algn="just">
              <a:buFontTx/>
              <a:buChar char="-"/>
            </a:pPr>
            <a:endParaRPr lang="en-GB" sz="2400" dirty="0" smtClean="0"/>
          </a:p>
          <a:p>
            <a:pPr>
              <a:buNone/>
            </a:pPr>
            <a:endParaRPr lang="en-GB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28633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Project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purpose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– WHAT?</a:t>
            </a:r>
            <a:endParaRPr lang="en-GB" sz="3200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/>
          </a:bodyPr>
          <a:lstStyle/>
          <a:p>
            <a:pPr algn="just"/>
            <a:endParaRPr lang="sr-Latn-RS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sr-Latn-RS" sz="2400" b="1" dirty="0" smtClean="0">
                <a:solidFill>
                  <a:schemeClr val="bg2">
                    <a:lumMod val="50000"/>
                  </a:schemeClr>
                </a:solidFill>
              </a:rPr>
              <a:t>PROJECT OBJECTIVES (CN, Point 1.1 and 1.2) </a:t>
            </a: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sl-SI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5838" indent="-411163" algn="just">
              <a:buFontTx/>
              <a:buChar char="-"/>
            </a:pPr>
            <a:r>
              <a:rPr lang="sr-Latn-RS" sz="2400" dirty="0" smtClean="0"/>
              <a:t>What we would like to achieve to respond to the challenges indicated in the beginning (positive state)</a:t>
            </a:r>
          </a:p>
          <a:p>
            <a:pPr marL="985838" indent="-411163" algn="just">
              <a:buFontTx/>
              <a:buChar char="-"/>
            </a:pPr>
            <a:r>
              <a:rPr lang="sr-Latn-RS" sz="2400" dirty="0" smtClean="0"/>
              <a:t>Overall objective – broader context – something that the project contributes to, but will not be completely achieved within the project</a:t>
            </a:r>
          </a:p>
          <a:p>
            <a:pPr marL="985838" indent="-411163" algn="just">
              <a:buFontTx/>
              <a:buChar char="-"/>
            </a:pPr>
            <a:r>
              <a:rPr lang="sr-Latn-RS" sz="2400" dirty="0" smtClean="0"/>
              <a:t>Specific objective – direct, smaller objective which needs to be achieved within the project</a:t>
            </a:r>
          </a:p>
          <a:p>
            <a:pPr marL="985838" indent="-411163" algn="just">
              <a:buFontTx/>
              <a:buChar char="-"/>
            </a:pPr>
            <a:r>
              <a:rPr lang="sr-Latn-RS" sz="2400" dirty="0" smtClean="0"/>
              <a:t>!! Clear relation – logical connection – with the challenges needs to be presented</a:t>
            </a:r>
          </a:p>
          <a:p>
            <a:pPr marL="985838" indent="-411163" algn="just">
              <a:buFontTx/>
              <a:buChar char="-"/>
            </a:pPr>
            <a:r>
              <a:rPr lang="sr-Latn-RS" sz="2400" dirty="0" smtClean="0"/>
              <a:t>!! Coherent and realistic planning </a:t>
            </a:r>
            <a:r>
              <a:rPr lang="sr-Latn-RS" sz="2400" dirty="0" smtClean="0"/>
              <a:t>– specific objective!</a:t>
            </a:r>
            <a:endParaRPr lang="sr-Latn-RS" sz="2400" dirty="0"/>
          </a:p>
          <a:p>
            <a:endParaRPr lang="sr-Latn-RS" dirty="0" smtClean="0"/>
          </a:p>
          <a:p>
            <a:endParaRPr lang="sr-Latn-R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28633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Project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design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– HOW?</a:t>
            </a:r>
            <a:endParaRPr lang="en-GB" sz="3200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Concept note provides indicative plan of results and activities – details are provided in the full application</a:t>
            </a:r>
          </a:p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RESULTS (CN, Point 1.2)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Results are the outcomes which will demonstrate/prove that the objectives have been achieved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Results are defined as ‘’definite’’ outcomes (end of a process</a:t>
            </a:r>
            <a:r>
              <a:rPr lang="en-GB" sz="2400" dirty="0" smtClean="0"/>
              <a:t>)</a:t>
            </a:r>
            <a:r>
              <a:rPr lang="sl-SI" sz="2400" dirty="0" smtClean="0"/>
              <a:t> – </a:t>
            </a:r>
            <a:r>
              <a:rPr lang="en-GB" sz="2400" dirty="0" smtClean="0"/>
              <a:t>measured by quantified indicators</a:t>
            </a:r>
            <a:endParaRPr lang="en-GB" sz="2400" dirty="0" smtClean="0"/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!! Clear relation to the objectives needs to be presented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Ideally indicators for measuring results are provided already in the CN</a:t>
            </a:r>
            <a:endParaRPr lang="sl-SI" sz="2400" dirty="0" smtClean="0"/>
          </a:p>
          <a:p>
            <a:pPr marL="890588" indent="-411163" algn="just">
              <a:buFontTx/>
              <a:buChar char="-"/>
            </a:pPr>
            <a:r>
              <a:rPr lang="sl-SI" sz="2400" dirty="0" smtClean="0"/>
              <a:t>!! </a:t>
            </a:r>
            <a:r>
              <a:rPr lang="en-GB" sz="2400" dirty="0" smtClean="0"/>
              <a:t>Realistic planning of results and indicators is </a:t>
            </a:r>
            <a:r>
              <a:rPr lang="en-GB" sz="2400" dirty="0" err="1" smtClean="0"/>
              <a:t>neccessary</a:t>
            </a:r>
            <a:r>
              <a:rPr lang="en-GB" sz="2400" dirty="0" smtClean="0"/>
              <a:t> </a:t>
            </a:r>
            <a:endParaRPr lang="en-GB" sz="2400" dirty="0" smtClean="0"/>
          </a:p>
          <a:p>
            <a:pPr algn="just"/>
            <a:endParaRPr lang="en-GB" sz="2400" dirty="0" smtClean="0"/>
          </a:p>
          <a:p>
            <a:pPr algn="just">
              <a:buFontTx/>
              <a:buChar char="-"/>
            </a:pPr>
            <a:endParaRPr lang="en-GB" sz="2400" dirty="0" smtClean="0"/>
          </a:p>
          <a:p>
            <a:pPr>
              <a:buNone/>
            </a:pPr>
            <a:endParaRPr lang="en-GB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28633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Project </a:t>
            </a:r>
            <a:r>
              <a:rPr lang="sl-SI" sz="3200" dirty="0" err="1" smtClean="0">
                <a:solidFill>
                  <a:schemeClr val="bg2">
                    <a:lumMod val="50000"/>
                  </a:schemeClr>
                </a:solidFill>
              </a:rPr>
              <a:t>design</a:t>
            </a:r>
            <a:r>
              <a:rPr lang="sl-SI" sz="3200" dirty="0" smtClean="0">
                <a:solidFill>
                  <a:schemeClr val="bg2">
                    <a:lumMod val="50000"/>
                  </a:schemeClr>
                </a:solidFill>
              </a:rPr>
              <a:t> – HOW?</a:t>
            </a:r>
            <a:endParaRPr lang="en-GB" sz="3200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ACTIVITIES (CN, Point 1.2)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Activities are processes leading to the delivery of results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They are defined as ‘’indefinite’’ processes, with time duration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The Concept Note already requires description of a broad time-frame of activities – duration of the project</a:t>
            </a:r>
            <a:endParaRPr lang="sl-SI" sz="2400" dirty="0" smtClean="0"/>
          </a:p>
          <a:p>
            <a:pPr marL="890588" indent="-411163" algn="just">
              <a:buFontTx/>
              <a:buChar char="-"/>
            </a:pPr>
            <a:r>
              <a:rPr lang="sl-SI" sz="2400" dirty="0" smtClean="0"/>
              <a:t>!! </a:t>
            </a:r>
            <a:r>
              <a:rPr lang="sl-SI" sz="2400" dirty="0" err="1" smtClean="0"/>
              <a:t>Realistic</a:t>
            </a:r>
            <a:r>
              <a:rPr lang="sl-SI" sz="2400" dirty="0" smtClean="0"/>
              <a:t> </a:t>
            </a:r>
            <a:r>
              <a:rPr lang="sl-SI" sz="2400" dirty="0" err="1" smtClean="0"/>
              <a:t>planning</a:t>
            </a:r>
            <a:r>
              <a:rPr lang="sl-SI" sz="2400" dirty="0" smtClean="0"/>
              <a:t> </a:t>
            </a:r>
            <a:r>
              <a:rPr lang="sl-SI" sz="2400" dirty="0" err="1" smtClean="0"/>
              <a:t>of</a:t>
            </a:r>
            <a:r>
              <a:rPr lang="sl-SI" sz="2400" dirty="0" smtClean="0"/>
              <a:t> </a:t>
            </a:r>
            <a:r>
              <a:rPr lang="sl-SI" sz="2400" dirty="0" err="1" smtClean="0"/>
              <a:t>scope</a:t>
            </a:r>
            <a:r>
              <a:rPr lang="sl-SI" sz="2400" dirty="0" smtClean="0"/>
              <a:t> </a:t>
            </a:r>
            <a:r>
              <a:rPr lang="sl-SI" sz="2400" dirty="0" err="1" smtClean="0"/>
              <a:t>of</a:t>
            </a:r>
            <a:r>
              <a:rPr lang="sl-SI" sz="2400" dirty="0" smtClean="0"/>
              <a:t> </a:t>
            </a:r>
            <a:r>
              <a:rPr lang="sl-SI" sz="2400" dirty="0" err="1" smtClean="0"/>
              <a:t>activities</a:t>
            </a:r>
            <a:r>
              <a:rPr lang="sl-SI" sz="2400" dirty="0" smtClean="0"/>
              <a:t> </a:t>
            </a:r>
            <a:r>
              <a:rPr lang="sl-SI" sz="2400" dirty="0" err="1" smtClean="0"/>
              <a:t>and</a:t>
            </a:r>
            <a:r>
              <a:rPr lang="sl-SI" sz="2400" dirty="0" smtClean="0"/>
              <a:t> </a:t>
            </a:r>
            <a:r>
              <a:rPr lang="sl-SI" sz="2400" dirty="0" err="1" smtClean="0"/>
              <a:t>timing</a:t>
            </a:r>
            <a:endParaRPr lang="en-GB" sz="2400" dirty="0" smtClean="0"/>
          </a:p>
          <a:p>
            <a:pPr algn="just"/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OTHER ELEMENTS OF THE CN (CN, Point 1.2)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Background on preparation of the action – how did you plan, analyse, coordinate with co-applicants etc.</a:t>
            </a:r>
          </a:p>
          <a:p>
            <a:pPr marL="890588" indent="-411163" algn="just">
              <a:buFontTx/>
              <a:buChar char="-"/>
            </a:pPr>
            <a:r>
              <a:rPr lang="en-GB" sz="2400" dirty="0" smtClean="0"/>
              <a:t>Stakeholders – involvement of other stakeholders in the implementation (to achieve broader results)</a:t>
            </a:r>
          </a:p>
          <a:p>
            <a:pPr marL="890588" indent="-411163" algn="just">
              <a:buFontTx/>
              <a:buChar char="-"/>
            </a:pPr>
            <a:endParaRPr lang="en-GB" sz="2400" dirty="0" smtClean="0"/>
          </a:p>
          <a:p>
            <a:pPr marL="890588" indent="-411163" algn="just">
              <a:buFontTx/>
              <a:buChar char="-"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6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28633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h">
  <a:themeElements>
    <a:clrScheme name="Kancelarij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rh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asnoć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Kancelarij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arij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arij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TM01859865[[fn=Ispravno stanje]]</Template>
  <TotalTime>566</TotalTime>
  <Words>1019</Words>
  <Application>Microsoft Office PowerPoint</Application>
  <PresentationFormat>Diaprojekcija na zaslonu (4:3)</PresentationFormat>
  <Paragraphs>110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4" baseType="lpstr">
      <vt:lpstr>Vrh</vt:lpstr>
      <vt:lpstr>Durable housing solutions and physical infrastructure improvements in Roma settlements</vt:lpstr>
      <vt:lpstr>Action/Project and  relations</vt:lpstr>
      <vt:lpstr>Setting-up project  framework</vt:lpstr>
      <vt:lpstr>Project logic</vt:lpstr>
      <vt:lpstr>Project relevance – WHY?</vt:lpstr>
      <vt:lpstr>Project relevance – WHY?</vt:lpstr>
      <vt:lpstr>Project purpose – WHAT?</vt:lpstr>
      <vt:lpstr>Project design – HOW?</vt:lpstr>
      <vt:lpstr>Project design – HOW?</vt:lpstr>
      <vt:lpstr>Project budget</vt:lpstr>
      <vt:lpstr>Relations between the CN and full application</vt:lpstr>
      <vt:lpstr>Final recommendations</vt:lpstr>
      <vt:lpstr>Diapozitiv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Durable housing solutions and physical infrastructure improvements in Roma settlements</dc:title>
  <dc:creator>PC</dc:creator>
  <cp:lastModifiedBy>UPORABNIK</cp:lastModifiedBy>
  <cp:revision>62</cp:revision>
  <dcterms:created xsi:type="dcterms:W3CDTF">2016-06-27T06:37:02Z</dcterms:created>
  <dcterms:modified xsi:type="dcterms:W3CDTF">2016-07-13T07:11:12Z</dcterms:modified>
</cp:coreProperties>
</file>