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7" r:id="rId5"/>
    <p:sldId id="262" r:id="rId6"/>
    <p:sldId id="263" r:id="rId7"/>
    <p:sldId id="266" r:id="rId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3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41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1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8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96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11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27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8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42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BB538-00AE-44E9-90FE-970982BE41C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45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fcu.questions@mfin.gov.r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YOUTH AND SPORTS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50071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EU funded project</a:t>
            </a:r>
          </a:p>
          <a:p>
            <a:pPr marL="0" indent="0" algn="ctr">
              <a:buNone/>
            </a:pP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Refurbmishment and improved safety conditions of children playgrounds</a:t>
            </a:r>
          </a:p>
          <a:p>
            <a:pPr marL="0" indent="0" algn="ctr">
              <a:buNone/>
            </a:pP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EuropeAid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/139</a:t>
            </a: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442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/I</a:t>
            </a: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/RS</a:t>
            </a:r>
          </a:p>
          <a:p>
            <a:pPr marL="0" indent="0" algn="ctr">
              <a:buNone/>
            </a:pP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Mandatory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nformation meeting and site visit</a:t>
            </a:r>
          </a:p>
          <a:p>
            <a:pPr marL="0" indent="0" algn="ctr">
              <a:buNone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</a:t>
            </a:r>
            <a:endParaRPr lang="sr-Cyrl-R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Latn-R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593744"/>
              </p:ext>
            </p:extLst>
          </p:nvPr>
        </p:nvGraphicFramePr>
        <p:xfrm>
          <a:off x="3215640" y="3692451"/>
          <a:ext cx="5760720" cy="2651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91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015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sr-Latn-RS" sz="1200" dirty="0" smtClean="0">
                          <a:effectLst/>
                        </a:rPr>
                        <a:t>1</a:t>
                      </a:r>
                      <a:r>
                        <a:rPr lang="en-GB" sz="1200" dirty="0" smtClean="0">
                          <a:effectLst/>
                        </a:rPr>
                        <a:t>:00 </a:t>
                      </a:r>
                      <a:r>
                        <a:rPr lang="en-GB" sz="1200" dirty="0">
                          <a:effectLst/>
                        </a:rPr>
                        <a:t>- </a:t>
                      </a: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sr-Latn-RS" sz="1200" dirty="0" smtClean="0">
                          <a:effectLst/>
                        </a:rPr>
                        <a:t>1</a:t>
                      </a:r>
                      <a:r>
                        <a:rPr lang="en-GB" sz="1200" dirty="0" smtClean="0">
                          <a:effectLst/>
                        </a:rPr>
                        <a:t>:15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Opening of the meeting and procedural details - Contracting Authority </a:t>
                      </a:r>
                      <a:r>
                        <a:rPr lang="en-GB" sz="1200" dirty="0" smtClean="0">
                          <a:effectLst/>
                        </a:rPr>
                        <a:t>representative</a:t>
                      </a:r>
                      <a:r>
                        <a:rPr lang="sr-Latn-RS" sz="1200" dirty="0" smtClean="0">
                          <a:effectLst/>
                        </a:rPr>
                        <a:t> Ms.</a:t>
                      </a:r>
                      <a:r>
                        <a:rPr lang="sr-Latn-RS" sz="1200" baseline="0" dirty="0" smtClean="0">
                          <a:effectLst/>
                        </a:rPr>
                        <a:t> Aleksandra Glasnović</a:t>
                      </a:r>
                      <a:r>
                        <a:rPr lang="en-GB" sz="1200" dirty="0" smtClean="0">
                          <a:effectLst/>
                        </a:rPr>
                        <a:t>, </a:t>
                      </a:r>
                      <a:r>
                        <a:rPr lang="sr-Latn-RS" sz="1200" dirty="0" smtClean="0">
                          <a:effectLst/>
                        </a:rPr>
                        <a:t>Department </a:t>
                      </a:r>
                      <a:r>
                        <a:rPr lang="sr-Latn-RS" sz="1200" dirty="0">
                          <a:effectLst/>
                        </a:rPr>
                        <a:t>for Contracting and Financing of EU Funded Programmes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sr-Latn-RS" sz="1200" dirty="0" smtClean="0">
                          <a:effectLst/>
                        </a:rPr>
                        <a:t>1</a:t>
                      </a:r>
                      <a:r>
                        <a:rPr lang="en-GB" sz="1200" dirty="0" smtClean="0">
                          <a:effectLst/>
                        </a:rPr>
                        <a:t>:15 </a:t>
                      </a:r>
                      <a:r>
                        <a:rPr lang="en-GB" sz="1200" dirty="0">
                          <a:effectLst/>
                        </a:rPr>
                        <a:t>- </a:t>
                      </a: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sr-Latn-RS" sz="1200" dirty="0" smtClean="0">
                          <a:effectLst/>
                        </a:rPr>
                        <a:t>1</a:t>
                      </a:r>
                      <a:r>
                        <a:rPr lang="en-GB" sz="1200" dirty="0" smtClean="0">
                          <a:effectLst/>
                        </a:rPr>
                        <a:t>:</a:t>
                      </a:r>
                      <a:r>
                        <a:rPr lang="sr-Latn-RS" sz="1200" dirty="0" smtClean="0">
                          <a:effectLst/>
                        </a:rPr>
                        <a:t>30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Presentation of the project </a:t>
                      </a:r>
                      <a:r>
                        <a:rPr lang="en-GB" sz="1200" dirty="0" smtClean="0">
                          <a:effectLst/>
                        </a:rPr>
                        <a:t>–</a:t>
                      </a:r>
                      <a:r>
                        <a:rPr lang="sr-Latn-RS" sz="1200" baseline="0" dirty="0" smtClean="0">
                          <a:effectLst/>
                        </a:rPr>
                        <a:t> </a:t>
                      </a:r>
                      <a:r>
                        <a:rPr lang="sr-Latn-RS" sz="1200" baseline="0" dirty="0" smtClean="0">
                          <a:effectLst/>
                        </a:rPr>
                        <a:t>Representative </a:t>
                      </a:r>
                      <a:r>
                        <a:rPr lang="sr-Latn-RS" sz="1200" baseline="0" dirty="0" smtClean="0">
                          <a:effectLst/>
                        </a:rPr>
                        <a:t>of Ministry of Youth and </a:t>
                      </a:r>
                      <a:r>
                        <a:rPr lang="sr-Latn-RS" sz="1200" baseline="0" dirty="0" smtClean="0">
                          <a:effectLst/>
                        </a:rPr>
                        <a:t>Sports Ms. Zorica Andrić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sr-Latn-RS" sz="1200" dirty="0" smtClean="0">
                          <a:effectLst/>
                        </a:rPr>
                        <a:t>1</a:t>
                      </a:r>
                      <a:r>
                        <a:rPr lang="en-GB" sz="1200" dirty="0" smtClean="0">
                          <a:effectLst/>
                        </a:rPr>
                        <a:t>:</a:t>
                      </a:r>
                      <a:r>
                        <a:rPr lang="sr-Latn-RS" sz="1200" dirty="0" smtClean="0">
                          <a:effectLst/>
                        </a:rPr>
                        <a:t>30 </a:t>
                      </a:r>
                      <a:r>
                        <a:rPr lang="en-GB" sz="1200" dirty="0" smtClean="0">
                          <a:effectLst/>
                        </a:rPr>
                        <a:t>- </a:t>
                      </a:r>
                      <a:r>
                        <a:rPr lang="sr-Latn-RS" sz="1200" dirty="0" smtClean="0">
                          <a:effectLst/>
                        </a:rPr>
                        <a:t>11:50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Issuance of Certificates of attendance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 dirty="0" smtClean="0">
                          <a:effectLst/>
                        </a:rPr>
                        <a:t>11:50</a:t>
                      </a:r>
                      <a:r>
                        <a:rPr lang="en-GB" sz="1200" dirty="0" smtClean="0">
                          <a:effectLst/>
                        </a:rPr>
                        <a:t> </a:t>
                      </a:r>
                      <a:r>
                        <a:rPr lang="en-GB" sz="1200" dirty="0">
                          <a:effectLst/>
                        </a:rPr>
                        <a:t>- </a:t>
                      </a: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sr-Latn-RS" sz="1200" dirty="0" smtClean="0">
                          <a:effectLst/>
                        </a:rPr>
                        <a:t>2</a:t>
                      </a:r>
                      <a:r>
                        <a:rPr lang="en-GB" sz="1200" dirty="0" smtClean="0">
                          <a:effectLst/>
                        </a:rPr>
                        <a:t>:</a:t>
                      </a:r>
                      <a:r>
                        <a:rPr lang="sr-Latn-RS" sz="1200" dirty="0" smtClean="0">
                          <a:effectLst/>
                        </a:rPr>
                        <a:t>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Visit of the </a:t>
                      </a:r>
                      <a:r>
                        <a:rPr lang="en-GB" sz="1200" dirty="0" smtClean="0">
                          <a:effectLst/>
                        </a:rPr>
                        <a:t>location</a:t>
                      </a:r>
                      <a:r>
                        <a:rPr lang="sr-Latn-RS" sz="1200" dirty="0" smtClean="0">
                          <a:effectLst/>
                        </a:rPr>
                        <a:t> – Park</a:t>
                      </a:r>
                      <a:r>
                        <a:rPr lang="sr-Latn-RS" sz="1200" baseline="0" dirty="0" smtClean="0">
                          <a:effectLst/>
                        </a:rPr>
                        <a:t> on the corner of streets Moše Pijade and Knez Milošev venac in Požarevac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sr-Latn-RS" sz="1200" dirty="0" smtClean="0">
                          <a:effectLst/>
                        </a:rPr>
                        <a:t>2</a:t>
                      </a:r>
                      <a:r>
                        <a:rPr lang="en-GB" sz="1200" dirty="0" smtClean="0">
                          <a:effectLst/>
                        </a:rPr>
                        <a:t>:</a:t>
                      </a:r>
                      <a:r>
                        <a:rPr lang="sr-Latn-RS" sz="1200" dirty="0" smtClean="0">
                          <a:effectLst/>
                        </a:rPr>
                        <a:t>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Closing of the information meeting and site visit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956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SERBIA, MINISTRY OF FINANCE</a:t>
            </a:r>
            <a:b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YOUTH AND SPORTS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EU funded project</a:t>
            </a:r>
          </a:p>
          <a:p>
            <a:endParaRPr lang="sr-Latn-R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funded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Union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Towards Lifelong Learning Action Programme for Serbia under Instrument for Pre-accession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Assistance (IPA 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year 2014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Procurement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rules: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PRAG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Guide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published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2 August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Contracting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Authority: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Government of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represented by the Ministry of Finance,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Funded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Beneficiary Institution: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Ministry of Youth and Sports </a:t>
            </a:r>
          </a:p>
          <a:p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Beneficiaries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the following cities: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Beograd, Vranje, Kragujevac, Niš, Novi Pazar, Novi Sad, Požarevac, Subotica, Užice, Šabac and Kruševac.  </a:t>
            </a:r>
            <a:r>
              <a:rPr lang="sr-Latn-R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indent="0">
              <a:buNone/>
            </a:pPr>
            <a:endParaRPr lang="sr-Latn-R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69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YOUTH AND SPORTS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sr-Latn-R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EU funded project</a:t>
            </a:r>
          </a:p>
          <a:p>
            <a:pPr marL="0" indent="0">
              <a:buNone/>
            </a:pP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R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lvl="0" algn="just"/>
            <a:r>
              <a:rPr lang="sr-Latn-R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ny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related to technical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legal aspect of tender dossier and site inspection must be submitted in writing to the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listed in the tender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dossier</a:t>
            </a:r>
          </a:p>
          <a:p>
            <a:pPr marL="0" lvl="0" indent="0" algn="ctr">
              <a:buNone/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&amp; ANSWERS E-mail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cfcu.questions@mfin.gov.rs</a:t>
            </a:r>
            <a:endParaRPr lang="sr-Latn-R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Contracting Authority shall issue official answers at the addresses indicated in the tender dossier and in line with the deadlines listed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therein</a:t>
            </a:r>
            <a:endParaRPr lang="sr-Latn-R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these answers shall be considered as official answers of the Contracting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Authority</a:t>
            </a:r>
          </a:p>
          <a:p>
            <a:pPr lvl="0" algn="just"/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Tender dossier is available from the Contracting Authority, details can be found in Article 18 of the Contract Notice</a:t>
            </a:r>
            <a:endParaRPr lang="sr-Latn-RS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sr-Latn-R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company atten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ding the meeting and site visit need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CERTIFICATE OF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ATTENDANCE</a:t>
            </a:r>
            <a:endParaRPr lang="sr-Latn-RS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tenderers must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Certificate of attendance in their offer</a:t>
            </a:r>
          </a:p>
          <a:p>
            <a:pPr lvl="0" algn="just"/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a consortium, it is sufficient that at least one member of the consortium has participated to the site visit and the corresponding attendance certificate is included in the offer</a:t>
            </a:r>
          </a:p>
          <a:p>
            <a:pPr marL="0" lvl="0" indent="0" algn="just">
              <a:buNone/>
            </a:pPr>
            <a:endParaRPr lang="sr-Cyrl-RS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R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86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9942"/>
            <a:ext cx="10515600" cy="4351338"/>
          </a:xfrm>
        </p:spPr>
        <p:txBody>
          <a:bodyPr/>
          <a:lstStyle/>
          <a:p>
            <a:pPr marL="0" indent="0" algn="r">
              <a:buNone/>
              <a:tabLst>
                <a:tab pos="9086850" algn="l"/>
              </a:tabLst>
            </a:pPr>
            <a:r>
              <a:rPr lang="sr-Latn-R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 funded project</a:t>
            </a:r>
            <a:endParaRPr lang="en-US" dirty="0" smtClean="0"/>
          </a:p>
          <a:p>
            <a:r>
              <a:rPr lang="en-US" dirty="0" smtClean="0"/>
              <a:t>Instruction to Tenderers, Section 2 Timetable</a:t>
            </a:r>
            <a:endParaRPr lang="sr-Latn-RS" dirty="0" smtClean="0"/>
          </a:p>
          <a:p>
            <a:endParaRPr lang="sr-Latn-R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YOUTH AND SPORTS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350577" y="3086894"/>
          <a:ext cx="5490845" cy="1828800"/>
        </p:xfrm>
        <a:graphic>
          <a:graphicData uri="http://schemas.openxmlformats.org/drawingml/2006/table">
            <a:tbl>
              <a:tblPr/>
              <a:tblGrid>
                <a:gridCol w="2520315"/>
                <a:gridCol w="1530350"/>
                <a:gridCol w="144018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TIME*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Clarification meeting / site visit 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 November 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11:00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 for requesting clarifications from the contracting authority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 November 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12:00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Last date on which clarifications are issued by the contracting authority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December 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 for submission of tenders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 December 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12:00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Tender opening session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 December 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10:00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Notification of award to the successful tenderer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December 2018**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en-GB" sz="1100">
                          <a:effectLst/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Signature of the contract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December 2018**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389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YOUTH AND SPORTS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EU funded project</a:t>
            </a:r>
          </a:p>
          <a:p>
            <a:pPr marL="0" indent="0">
              <a:buNone/>
            </a:pP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R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lvl="0" indent="0" algn="just">
              <a:buNone/>
            </a:pPr>
            <a:endParaRPr lang="sr-Cyrl-R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25452" y="3244334"/>
            <a:ext cx="45088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Refurbishment and improved safety conditions of Children playgrounds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7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YOUTH AND SPORTS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  <a:noFill/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sr-Latn-R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EU funded project</a:t>
            </a:r>
            <a:endParaRPr lang="sr-Latn-R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endParaRPr lang="sr-Latn-RS" sz="1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this contract is refurbishment and improved safety conditions of 27 children play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grounds in eleven cities which also includes procurement and installation of the equipment that complies with the safety standards for children playgrounds. </a:t>
            </a:r>
            <a:endParaRPr lang="sr-Latn-R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safety requirements for playground equipment – standards EN 1176 and EN 1177 (SRPS EN 1176 and SRPS EN 1177).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subject of the contract is the supply, delivery, unloading, installation, commissioning and testing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goods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finishing the works described in the Annex II + III: technical specifications + technical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offer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R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52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YOUTH AND SPORTS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EU funded project</a:t>
            </a:r>
          </a:p>
          <a:p>
            <a:pPr marL="0" indent="0">
              <a:buNone/>
            </a:pP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R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indent="0" algn="ctr">
              <a:buNone/>
            </a:pPr>
            <a:endParaRPr lang="sr-Latn-R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Latn-R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Latn-R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54424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463</Words>
  <Application>Microsoft Office PowerPoint</Application>
  <PresentationFormat>Widescreen</PresentationFormat>
  <Paragraphs>83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 REPUBLIC OF SERBIA, MINISTRY OF FINANCE Department for Contracting and Financing of EU Funded Programmes (CFCU) MINISTRY OF YOUTH AND SPORTS </vt:lpstr>
      <vt:lpstr>REPUBLIC OF SERBIA, MINISTRY OF FINANCE Department for Contracting and Financing of EU Funded Programmes (CFCU) MINISTRY OF YOUTH AND SPORTS</vt:lpstr>
      <vt:lpstr> REPUBLIC OF SERBIA, MINISTRY OF FINANCE Department for Contracting and Financing of EU Funded Programmes (CFCU) MINISTRY OF YOUTH AND SPORTS </vt:lpstr>
      <vt:lpstr> REPUBLIC OF SERBIA, MINISTRY OF FINANCE Department for Contracting and Financing of EU Funded Programmes (CFCU) MINISTRY OF YOUTH AND SPORTS </vt:lpstr>
      <vt:lpstr> REPUBLIC OF SERBIA, MINISTRY OF FINANCE Department for Contracting and Financing of EU Funded Programmes (CFCU) MINISTRY OF YOUTH AND SPORTS </vt:lpstr>
      <vt:lpstr> REPUBLIC OF SERBIA, MINISTRY OF FINANCE Department for Contracting and Financing of EU Funded Programmes (CFCU) MINISTRY OF YOUTH AND SPORTS </vt:lpstr>
      <vt:lpstr> REPUBLIC OF SERBIA, MINISTRY OF FINANCE Department for Contracting and Financing of EU Funded Programmes (CFCU) MINISTRY OF YOUTH AND SPORTS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Sasa Markovic</dc:creator>
  <cp:lastModifiedBy>CFCU</cp:lastModifiedBy>
  <cp:revision>67</cp:revision>
  <cp:lastPrinted>2018-11-16T07:41:17Z</cp:lastPrinted>
  <dcterms:created xsi:type="dcterms:W3CDTF">2016-11-30T11:57:22Z</dcterms:created>
  <dcterms:modified xsi:type="dcterms:W3CDTF">2018-11-21T08:22:02Z</dcterms:modified>
</cp:coreProperties>
</file>