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6" r:id="rId4"/>
    <p:sldId id="261" r:id="rId5"/>
    <p:sldId id="267" r:id="rId6"/>
    <p:sldId id="262" r:id="rId7"/>
    <p:sldId id="263" r:id="rId8"/>
    <p:sldId id="266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3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41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13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0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38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096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6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2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843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42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BB538-00AE-44E9-90FE-970982BE41C8}" type="datetimeFigureOut">
              <a:rPr lang="en-US" smtClean="0"/>
              <a:t>8/23/2018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3ACA9-8BB6-4B50-B48C-20FB39F43B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50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cfcu.questions@mfin.gov.r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Cyrl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Cyrl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FINANCE - CUSTOMS ADMINISTRATION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50071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 algn="ctr">
              <a:buNone/>
            </a:pP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of the Border-Crossing Point </a:t>
            </a:r>
            <a:r>
              <a:rPr lang="en-US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Kotroman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between Republic of Serbia and Bosnia and </a:t>
            </a:r>
            <a:r>
              <a:rPr lang="en-US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Herzegovina</a:t>
            </a:r>
          </a:p>
          <a:p>
            <a:pPr marL="0" indent="0" algn="ctr">
              <a:buNone/>
            </a:pPr>
            <a:r>
              <a:rPr lang="en-US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EuropeAid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/139827/ID/WKS/RS</a:t>
            </a:r>
            <a:endParaRPr 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Obligatory </a:t>
            </a:r>
            <a:r>
              <a:rPr 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nformation meeting and site visit</a:t>
            </a:r>
          </a:p>
          <a:p>
            <a:pPr marL="0" indent="0" algn="ctr">
              <a:buNone/>
            </a:pP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  <a:endParaRPr lang="sr-Cyrl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6890797"/>
              </p:ext>
            </p:extLst>
          </p:nvPr>
        </p:nvGraphicFramePr>
        <p:xfrm>
          <a:off x="3215640" y="3692451"/>
          <a:ext cx="5760720" cy="2651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918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70154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12:00 - 12:15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Opening of the meeting and procedural details - Contracting Authority representative, Ms. </a:t>
                      </a:r>
                      <a:r>
                        <a:rPr lang="sr-Latn-RS" sz="1200" dirty="0" smtClean="0">
                          <a:effectLst/>
                        </a:rPr>
                        <a:t>Nevena Manić, </a:t>
                      </a:r>
                      <a:r>
                        <a:rPr lang="sr-Latn-RS" sz="1200" dirty="0">
                          <a:effectLst/>
                        </a:rPr>
                        <a:t>Department for Contracting and Financing of EU Funded Programmes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12:15 - 12:30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Presentation of the project - Beneficiary representative, Mr. </a:t>
                      </a:r>
                      <a:r>
                        <a:rPr lang="sr-Latn-RS" sz="1200" dirty="0" smtClean="0">
                          <a:effectLst/>
                        </a:rPr>
                        <a:t>Aleksandar Nešković</a:t>
                      </a:r>
                      <a:r>
                        <a:rPr lang="en-GB" sz="1200" dirty="0" smtClean="0">
                          <a:effectLst/>
                        </a:rPr>
                        <a:t>, </a:t>
                      </a:r>
                      <a:r>
                        <a:rPr lang="en-GB" sz="1200" dirty="0">
                          <a:effectLst/>
                        </a:rPr>
                        <a:t>Customs Administration, Ministry of Finance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12:30 - </a:t>
                      </a: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2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45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Issuance of Certificates of attendance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</a:t>
                      </a:r>
                      <a:r>
                        <a:rPr lang="sr-Latn-RS" sz="1200" dirty="0" smtClean="0">
                          <a:effectLst/>
                        </a:rPr>
                        <a:t>2</a:t>
                      </a:r>
                      <a:r>
                        <a:rPr lang="en-GB" sz="1200" dirty="0" smtClean="0">
                          <a:effectLst/>
                        </a:rPr>
                        <a:t>:</a:t>
                      </a:r>
                      <a:r>
                        <a:rPr lang="sr-Latn-RS" sz="1200" dirty="0" smtClean="0">
                          <a:effectLst/>
                        </a:rPr>
                        <a:t>45</a:t>
                      </a:r>
                      <a:r>
                        <a:rPr lang="en-GB" sz="1200" dirty="0" smtClean="0">
                          <a:effectLst/>
                        </a:rPr>
                        <a:t> </a:t>
                      </a:r>
                      <a:r>
                        <a:rPr lang="en-GB" sz="1200" dirty="0">
                          <a:effectLst/>
                        </a:rPr>
                        <a:t>- </a:t>
                      </a:r>
                      <a:r>
                        <a:rPr lang="en-GB" sz="1200" dirty="0" smtClean="0">
                          <a:effectLst/>
                        </a:rPr>
                        <a:t>13:</a:t>
                      </a:r>
                      <a:r>
                        <a:rPr lang="sr-Latn-RS" sz="1200" dirty="0" smtClean="0">
                          <a:effectLst/>
                        </a:rPr>
                        <a:t>15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Visit of the location for the future border-crossing point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</a:rPr>
                        <a:t>13:</a:t>
                      </a:r>
                      <a:r>
                        <a:rPr lang="sr-Latn-RS" sz="1200" smtClean="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Closing of the information meeting and site visit</a:t>
                      </a:r>
                      <a:endParaRPr lang="en-US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956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SERBIA, MINISTRY OF FINANCE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endParaRPr 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funded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European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Union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through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Country Action Programme for Serbia under Instrument for Pre-accession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Assistance (IPA 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the year 2014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Co-financing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 provided by 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</a:t>
            </a:r>
            <a:endParaRPr 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tender procedure: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Local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open tender</a:t>
            </a: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Procurement rules: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PRAG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Practical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published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15</a:t>
            </a:r>
            <a:r>
              <a:rPr lang="en-US" sz="16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January 2016</a:t>
            </a:r>
            <a:endParaRPr lang="sr-Latn-R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Contracting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Authority: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Government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represented by the Ministry of Finance,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Funded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</a:p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Beneficiary Institution:</a:t>
            </a:r>
            <a:r>
              <a:rPr lang="sr-Latn-R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Finance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Customs Administration</a:t>
            </a: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>
              <a:buNone/>
            </a:pPr>
            <a:endParaRPr lang="sr-Latn-R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69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      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 algn="ctr">
              <a:buNone/>
            </a:pP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PARTIES</a:t>
            </a:r>
          </a:p>
          <a:p>
            <a:pPr marL="0" indent="0">
              <a:buNone/>
            </a:pPr>
            <a:endParaRPr lang="sr-Latn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Cyrl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</a:t>
            </a: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955647" y="3002330"/>
            <a:ext cx="3010829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CONTRACING AUTHORITY (CFCU)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955648" y="4032920"/>
            <a:ext cx="3010828" cy="4938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SUPERVISOR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929978" y="5002553"/>
            <a:ext cx="3010828" cy="520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CONTRACTOR</a:t>
            </a:r>
            <a:endParaRPr lang="en-US" dirty="0"/>
          </a:p>
        </p:txBody>
      </p:sp>
      <p:sp>
        <p:nvSpPr>
          <p:cNvPr id="19" name="Down Arrow 18"/>
          <p:cNvSpPr/>
          <p:nvPr/>
        </p:nvSpPr>
        <p:spPr>
          <a:xfrm>
            <a:off x="2442963" y="3577849"/>
            <a:ext cx="484632" cy="46187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2447641" y="4538546"/>
            <a:ext cx="484632" cy="46400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>
            <a:off x="3787648" y="4538546"/>
            <a:ext cx="484632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818860" y="2995341"/>
            <a:ext cx="3534937" cy="5687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dirty="0" smtClean="0"/>
              <a:t>MINISTRY OF </a:t>
            </a:r>
            <a:r>
              <a:rPr lang="en-US" dirty="0" smtClean="0"/>
              <a:t>FINANCE</a:t>
            </a:r>
            <a:endParaRPr lang="sr-Latn-RS" dirty="0" smtClean="0"/>
          </a:p>
          <a:p>
            <a:pPr algn="ctr"/>
            <a:r>
              <a:rPr lang="sr-Latn-RS" dirty="0" smtClean="0"/>
              <a:t>IPA UNIT</a:t>
            </a:r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7818861" y="4057875"/>
            <a:ext cx="3534936" cy="490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CUSTOMS ADMINISTRATION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829093" y="5000965"/>
            <a:ext cx="3534937" cy="5241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PROJECT IMPLEMENTATION UNIT</a:t>
            </a:r>
            <a:endParaRPr lang="en-US" dirty="0"/>
          </a:p>
        </p:txBody>
      </p:sp>
      <p:sp>
        <p:nvSpPr>
          <p:cNvPr id="28" name="Down Arrow 27"/>
          <p:cNvSpPr/>
          <p:nvPr/>
        </p:nvSpPr>
        <p:spPr>
          <a:xfrm>
            <a:off x="8743002" y="3571042"/>
            <a:ext cx="484632" cy="49065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8738325" y="4548529"/>
            <a:ext cx="484632" cy="4472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Up Arrow 29"/>
          <p:cNvSpPr/>
          <p:nvPr/>
        </p:nvSpPr>
        <p:spPr>
          <a:xfrm>
            <a:off x="10187331" y="3556678"/>
            <a:ext cx="484632" cy="4942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Up Arrow 30"/>
          <p:cNvSpPr/>
          <p:nvPr/>
        </p:nvSpPr>
        <p:spPr>
          <a:xfrm>
            <a:off x="10187331" y="4550093"/>
            <a:ext cx="484632" cy="4456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/>
          <p:cNvSpPr/>
          <p:nvPr/>
        </p:nvSpPr>
        <p:spPr>
          <a:xfrm>
            <a:off x="5668428" y="3525643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5668428" y="451111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ight Arrow 39"/>
          <p:cNvSpPr/>
          <p:nvPr/>
        </p:nvSpPr>
        <p:spPr>
          <a:xfrm>
            <a:off x="1279363" y="3049510"/>
            <a:ext cx="6467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Arrow 41"/>
          <p:cNvSpPr/>
          <p:nvPr/>
        </p:nvSpPr>
        <p:spPr>
          <a:xfrm>
            <a:off x="1279363" y="5002553"/>
            <a:ext cx="6467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245449" y="3159099"/>
            <a:ext cx="237817" cy="22060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3048000" y="503850"/>
            <a:ext cx="6096000" cy="96045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SERBIA, MINISTRY OF FINANCE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endParaRPr lang="en-US" sz="1300" dirty="0"/>
          </a:p>
        </p:txBody>
      </p:sp>
      <p:sp>
        <p:nvSpPr>
          <p:cNvPr id="27" name="Up Arrow 26"/>
          <p:cNvSpPr/>
          <p:nvPr/>
        </p:nvSpPr>
        <p:spPr>
          <a:xfrm>
            <a:off x="3787648" y="3553075"/>
            <a:ext cx="484632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8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lvl="0" algn="just"/>
            <a:r>
              <a:rPr lang="sr-Latn-R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16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ny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related to technical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 aspect of tender dossier and site inspection must be submitted in writing to the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address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listed in the tender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dossier</a:t>
            </a:r>
          </a:p>
          <a:p>
            <a:pPr marL="0" lvl="0" indent="0" algn="ctr">
              <a:buNone/>
            </a:pPr>
            <a:r>
              <a:rPr lang="en-US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QUESTIONS &amp; ANSWERS E-mail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cfcu.questions@mfin.gov.rs</a:t>
            </a:r>
            <a:endParaRPr lang="sr-Latn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Contracting Authority shall issue official answers at the addresses indicated in the tender dossier and in line with the deadlines listed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therein</a:t>
            </a:r>
            <a:endParaRPr lang="sr-Latn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Only these answers shall be considered as official answers of the Contracting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Authority</a:t>
            </a: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Tender dossier is available from the Contracting Authority, details can be found in Article 18 of the Contract Notice</a:t>
            </a:r>
            <a:endParaRPr lang="sr-Latn-R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sr-Latn-R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Each company atten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ding the meeting and site visit need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receive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CERTIFICATE OF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ATTENDANCE</a:t>
            </a:r>
            <a:endParaRPr lang="sr-Latn-RS" sz="160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tenderers must </a:t>
            </a:r>
            <a:r>
              <a:rPr lang="en-US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include </a:t>
            </a:r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Certificate of attendance in their offer</a:t>
            </a:r>
          </a:p>
          <a:p>
            <a:pPr lvl="0" algn="just"/>
            <a:r>
              <a:rPr lang="en-US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the case of a consortium, it is sufficient that at least one member of the consortium has participated to the site visit and the corresponding attendance certificate is included in the offer</a:t>
            </a:r>
          </a:p>
          <a:p>
            <a:pPr marL="0" lvl="0" indent="0" algn="just">
              <a:buNone/>
            </a:pPr>
            <a:endParaRPr lang="sr-Cyrl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386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9942"/>
            <a:ext cx="10515600" cy="4351338"/>
          </a:xfrm>
        </p:spPr>
        <p:txBody>
          <a:bodyPr/>
          <a:lstStyle/>
          <a:p>
            <a:pPr marL="0" indent="0" algn="r">
              <a:buNone/>
            </a:pPr>
            <a:r>
              <a:rPr lang="sr-Latn-RS" sz="1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EU funded project</a:t>
            </a:r>
            <a:endParaRPr lang="en-US" dirty="0" smtClean="0"/>
          </a:p>
          <a:p>
            <a:r>
              <a:rPr lang="en-US" dirty="0" smtClean="0"/>
              <a:t>Instruction to Tenderers, Section 1.2 Timetable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253010"/>
              </p:ext>
            </p:extLst>
          </p:nvPr>
        </p:nvGraphicFramePr>
        <p:xfrm>
          <a:off x="2761861" y="2584576"/>
          <a:ext cx="6214188" cy="2640566"/>
        </p:xfrm>
        <a:graphic>
          <a:graphicData uri="http://schemas.openxmlformats.org/drawingml/2006/table">
            <a:tbl>
              <a:tblPr/>
              <a:tblGrid>
                <a:gridCol w="3002115"/>
                <a:gridCol w="1820150"/>
                <a:gridCol w="1391923"/>
              </a:tblGrid>
              <a:tr h="188612">
                <a:tc>
                  <a:txBody>
                    <a:bodyPr/>
                    <a:lstStyle/>
                    <a:p>
                      <a:pPr marL="21590" algn="l">
                        <a:spcAft>
                          <a:spcPts val="6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600"/>
                        </a:spcAft>
                      </a:pPr>
                      <a:r>
                        <a:rPr lang="en-GB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DATE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Aft>
                          <a:spcPts val="600"/>
                        </a:spcAft>
                      </a:pPr>
                      <a:r>
                        <a:rPr lang="en-GB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TIME*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</a:tr>
              <a:tr h="188612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Clarification meeting 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 August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12:00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12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Site visit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 August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12:00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835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Deadline for requesting any additional information from the Contracting Authority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 September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12:00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5835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Last date on which additional information are issued by the Contracting Authority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 September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12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Deadline for submitting tenders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October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12:00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12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Tender opening session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October 2018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14:00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224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Notification of award to the successful tenderer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December </a:t>
                      </a: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2018</a:t>
                      </a:r>
                      <a:r>
                        <a:rPr lang="en-GB" sz="1100" baseline="30000" dirty="0" smtClean="0">
                          <a:effectLst/>
                          <a:latin typeface="Monotype Sorts"/>
                          <a:ea typeface="Times New Roman" panose="02020603050405020304" pitchFamily="18" charset="0"/>
                          <a:sym typeface="Monotype Sorts"/>
                        </a:rPr>
                        <a:t>’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612">
                <a:tc>
                  <a:txBody>
                    <a:bodyPr/>
                    <a:lstStyle/>
                    <a:p>
                      <a:pPr marL="21590"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Signature of the contract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10">
                      <a:fgClr>
                        <a:srgbClr val="FFFFFF"/>
                      </a:fgClr>
                      <a:bgClr>
                        <a:srgbClr val="E5E5E5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December </a:t>
                      </a:r>
                      <a:r>
                        <a:rPr lang="en-GB" sz="11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2018</a:t>
                      </a:r>
                      <a:r>
                        <a:rPr lang="en-GB" sz="1100" baseline="30000" dirty="0" smtClean="0">
                          <a:effectLst/>
                          <a:latin typeface="Monotype Sorts"/>
                          <a:ea typeface="Times New Roman" panose="02020603050405020304" pitchFamily="18" charset="0"/>
                          <a:sym typeface="Monotype Sorts"/>
                        </a:rPr>
                        <a:t>’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  <a:endParaRPr lang="en-US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2389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lvl="0" indent="0" algn="just">
              <a:buNone/>
            </a:pPr>
            <a:endParaRPr lang="sr-Cyrl-RS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25452" y="3244334"/>
            <a:ext cx="44444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BORDER CROSSING POINT KOTROMAN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97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lvl="0" indent="0" algn="ctr">
              <a:buNone/>
            </a:pPr>
            <a:r>
              <a:rPr lang="en-US" sz="1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 information on </a:t>
            </a:r>
            <a:r>
              <a:rPr lang="en-US" sz="1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BCP </a:t>
            </a:r>
            <a:r>
              <a:rPr lang="en-US" sz="1800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Kotroman</a:t>
            </a:r>
            <a:endParaRPr lang="sr-Cyrl-RS" sz="1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of I phase of BCP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Kotroman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 permit ROP-MSGI-7703-CPIH-2/2018 -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18.06.2018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content of the newly designed project</a:t>
            </a:r>
            <a:r>
              <a:rPr lang="sr-Cyrl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Retaining wall,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lanes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truck and passenger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traffic,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administrative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facility for MUP and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CA,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canopy,</a:t>
            </a:r>
          </a:p>
          <a:p>
            <a:pPr lvl="1"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six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control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booths and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associated infrastructure</a:t>
            </a:r>
          </a:p>
          <a:p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r-Latn-R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5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74379"/>
            <a:ext cx="1986600" cy="14512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5940" y="311985"/>
            <a:ext cx="2047415" cy="1446172"/>
          </a:xfrm>
          <a:prstGeom prst="rect">
            <a:avLst/>
          </a:prstGeom>
        </p:spPr>
      </p:pic>
      <p:sp>
        <p:nvSpPr>
          <p:cNvPr id="45" name="Title 4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r-Latn-R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REPUBLIC OF SERBIA, MINISTRY OF FINANCE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Department for Contracting and Financing of EU Funded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Programmes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(CFCU)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MINISTRY OF FINANCE - CUSTOMS ADMINISTRATION</a:t>
            </a:r>
            <a:b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 algn="ctr">
              <a:buNone/>
            </a:pPr>
            <a:r>
              <a:rPr lang="sr-Latn-R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An EU funded project</a:t>
            </a:r>
          </a:p>
          <a:p>
            <a:pPr marL="0" indent="0">
              <a:buNone/>
            </a:pPr>
            <a:r>
              <a:rPr lang="sr-Latn-R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Latn-R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</a:p>
          <a:p>
            <a:pPr marL="0" indent="0" algn="ctr">
              <a:buNone/>
            </a:pPr>
            <a:endParaRPr lang="sr-Latn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Latn-R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sr-Latn-R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sr-Latn-R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4424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</TotalTime>
  <Words>369</Words>
  <Application>Microsoft Office PowerPoint</Application>
  <PresentationFormat>Widescreen</PresentationFormat>
  <Paragraphs>107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Monotype Sorts</vt:lpstr>
      <vt:lpstr>Times New Roman</vt:lpstr>
      <vt:lpstr>Wingdings</vt:lpstr>
      <vt:lpstr>Office Theme</vt:lpstr>
      <vt:lpstr> REPUBLIC OF SERBIA, MINISTRY OF FINANCE Department for Contracting and Financing of EU Funded Programmes (CFCU) MINISTRY OF FINANCE - CUSTOMS ADMINISTRATION </vt:lpstr>
      <vt:lpstr>REPUBLIC OF SERBIA, MINISTRY OF FINANCE Department for Contracting and Financing of EU Funded Programmes (CFCU) MINISTRY OF FINANCE - CUSTOMS ADMINISTRATION</vt:lpstr>
      <vt:lpstr>               </vt:lpstr>
      <vt:lpstr> REPUBLIC OF SERBIA, MINISTRY OF FINANCE Department for Contracting and Financing of EU Funded Programmes (CFCU) MINISTRY OF FINANCE - CUSTOMS ADMINISTRATION </vt:lpstr>
      <vt:lpstr> REPUBLIC OF SERBIA, MINISTRY OF FINANCE Department for Contracting and Financing of EU Funded Programmes (CFCU) MINISTRY OF FINANCE - CUSTOMS ADMINISTRATION </vt:lpstr>
      <vt:lpstr> REPUBLIC OF SERBIA, MINISTRY OF FINANCE Department for Contracting and Financing of EU Funded Programmes (CFCU) MINISTRY OF FINANCE - CUSTOMS ADMINISTRATION </vt:lpstr>
      <vt:lpstr> REPUBLIC OF SERBIA, MINISTRY OF FINANCE Department for Contracting and Financing of EU Funded Programmes (CFCU) MINISTRY OF FINANCE - CUSTOMS ADMINISTRATION </vt:lpstr>
      <vt:lpstr> REPUBLIC OF SERBIA, MINISTRY OF FINANCE Department for Contracting and Financing of EU Funded Programmes (CFCU) MINISTRY OF FINANCE - CUSTOMS ADMINISTRATION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Sasa Markovic</dc:creator>
  <cp:lastModifiedBy>Milica Zivkovic</cp:lastModifiedBy>
  <cp:revision>52</cp:revision>
  <cp:lastPrinted>2016-12-02T14:45:42Z</cp:lastPrinted>
  <dcterms:created xsi:type="dcterms:W3CDTF">2016-11-30T11:57:22Z</dcterms:created>
  <dcterms:modified xsi:type="dcterms:W3CDTF">2018-08-23T07:55:14Z</dcterms:modified>
</cp:coreProperties>
</file>