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69" r:id="rId3"/>
    <p:sldId id="262" r:id="rId4"/>
    <p:sldId id="258" r:id="rId5"/>
    <p:sldId id="260" r:id="rId6"/>
    <p:sldId id="270" r:id="rId7"/>
    <p:sldId id="261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EDD6E-08AE-444F-B509-458566AC7F91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0C54-45EE-4AC8-90D8-2F70342156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7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1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5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92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9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5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79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25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5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21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1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BB538-00AE-44E9-90FE-970982BE41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9/24/2021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3ACA9-8BB6-4B50-B48C-20FB39F43B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47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endParaRPr lang="sr-Latn-R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330709"/>
              </p:ext>
            </p:extLst>
          </p:nvPr>
        </p:nvGraphicFramePr>
        <p:xfrm>
          <a:off x="753624" y="1522297"/>
          <a:ext cx="11077820" cy="351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15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Construction and Upgrading of Municipal Wastewater Collection and Treatment system in </a:t>
                      </a:r>
                      <a:r>
                        <a:rPr kumimoji="0" 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Kraljevo</a:t>
                      </a:r>
                      <a:endParaRPr kumimoji="0" lang="sr-Latn-R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Tender Ref. n.: NEAR/BEG/2021/EA-OP/0098</a:t>
                      </a:r>
                      <a:r>
                        <a:rPr lang="en-GB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Date/Time: </a:t>
                      </a: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September</a:t>
                      </a: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2021, 11:00h CET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INFORMATION MEETING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77352" y="277043"/>
            <a:ext cx="1687731" cy="598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ENVIRONMENTAL PROTECTION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8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67780"/>
              </p:ext>
            </p:extLst>
          </p:nvPr>
        </p:nvGraphicFramePr>
        <p:xfrm>
          <a:off x="410246" y="1503569"/>
          <a:ext cx="11077820" cy="4654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654666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AGENDA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ENVIRONMENTAL PROTECTION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endParaRPr lang="sr-Latn-R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614" y="2239580"/>
            <a:ext cx="7433469" cy="352381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251033" y="5763391"/>
            <a:ext cx="74140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665083" y="2239580"/>
            <a:ext cx="0" cy="3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97377"/>
              </p:ext>
            </p:extLst>
          </p:nvPr>
        </p:nvGraphicFramePr>
        <p:xfrm>
          <a:off x="392835" y="1879765"/>
          <a:ext cx="11077820" cy="453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53618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MAIN OBJECTIVES OF THE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main objective of this project is to construct a new WWTP  in order to protect the River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Ibar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the River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Zapadna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Morava and the affected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groundwaters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from pollution discharged by untreated wastewater and to ensure full compliance with the relevant national and European legislation.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ENVIRONMENTAL PROTECTION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838200" y="2317314"/>
            <a:ext cx="10515600" cy="3990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838200" y="1863847"/>
            <a:ext cx="10630098" cy="485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4"/>
          <p:cNvSpPr txBox="1">
            <a:spLocks/>
          </p:cNvSpPr>
          <p:nvPr/>
        </p:nvSpPr>
        <p:spPr>
          <a:xfrm>
            <a:off x="990600" y="1626035"/>
            <a:ext cx="10630098" cy="52478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R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</a:t>
            </a:r>
            <a:endParaRPr lang="sr-Latn-R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3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084306"/>
              </p:ext>
            </p:extLst>
          </p:nvPr>
        </p:nvGraphicFramePr>
        <p:xfrm>
          <a:off x="753624" y="1522297"/>
          <a:ext cx="11077820" cy="4654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654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el"/>
                          <a:ea typeface="+mn-ea"/>
                          <a:cs typeface="Times New Roman" panose="02020603050405020304" pitchFamily="18" charset="0"/>
                        </a:rPr>
                        <a:t>PROCEDURAL DETAILS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Project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funded by European Union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through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Annual Action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for Serbia for the year 2017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Co-financing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provided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by 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Republic of Serbia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tender procedure: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open tender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Procurement rules: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PRAG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Practical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Guide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published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1st August 2020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Works are governed by the Lot 1- FIDIC, Yellow Book, 1999; Lot 2- FIDIC, Red Book, 1999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Contracting Authority: The Government of The Republic of Serbia, represented by the Ministry of Finance, Department for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Contracting and Financing of EU Funded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Programmes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(CFCU)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Beneficiary: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Ministry of </a:t>
                      </a:r>
                      <a:r>
                        <a:rPr kumimoji="0" lang="sr-Latn-R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Environmental Protection</a:t>
                      </a:r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sr-Latn-R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ENVIRONMENTAL PROTECTION </a:t>
            </a: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8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514637"/>
              </p:ext>
            </p:extLst>
          </p:nvPr>
        </p:nvGraphicFramePr>
        <p:xfrm>
          <a:off x="753624" y="1522297"/>
          <a:ext cx="11077820" cy="4654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65466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PROCEDURAL DETAILS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Any question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related to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technical and legal aspect of 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tender dossier must be submitted in writing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through the TED </a:t>
                      </a:r>
                      <a:r>
                        <a:rPr kumimoji="0" lang="en-US" sz="16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eTendering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website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accordance with the instructions provided in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tender dossier </a:t>
                      </a:r>
                      <a:endParaRPr kumimoji="0" lang="sr-Latn-RS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Contracting Authority shall 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publish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official answers at the addresses indicated in the tender dossier and in line with the deadlines </a:t>
                      </a:r>
                      <a:r>
                        <a:rPr kumimoji="0" lang="sr-Latn-R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defined in the tender documentation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0" lang="sr-Latn-RS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sng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Bear in mind only these answers shall be considered official answers of the Contracting Authority</a:t>
                      </a:r>
                      <a:endParaRPr kumimoji="0" lang="sr-Latn-RS" sz="1600" b="0" i="0" u="sng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ENVIRONMENTAL PROTECTION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14512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1307" y="277042"/>
          <a:ext cx="10850137" cy="156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6769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0701"/>
              </p:ext>
            </p:extLst>
          </p:nvPr>
        </p:nvGraphicFramePr>
        <p:xfrm>
          <a:off x="753624" y="1522297"/>
          <a:ext cx="11077820" cy="4654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654665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PROCEDURAL DETAILS</a:t>
                      </a: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r-Latn-R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Each company attending the meeting and site visit need to receive CERTIFICATE OF ATTENDANCE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All tenders must include this Certificate in their offer.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 case of a consortium it is sufficient that at least one member of the consortium has participated to the site visit 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Please note that participation at the tender opening session is restricted to </a:t>
                      </a:r>
                      <a:r>
                        <a:rPr kumimoji="0" lang="en-US" sz="16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authorised</a:t>
                      </a:r>
                      <a:r>
                        <a:rPr kumimoji="0" lang="en-US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representatives of the companies that are tendering for the contract. </a:t>
                      </a:r>
                      <a:endParaRPr kumimoji="0" lang="sr-Latn-RS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ENVIRONMENTAL PROTECTION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86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838200" y="374379"/>
            <a:ext cx="10630098" cy="856241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911937"/>
            <a:ext cx="10515600" cy="32650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22711"/>
              </p:ext>
            </p:extLst>
          </p:nvPr>
        </p:nvGraphicFramePr>
        <p:xfrm>
          <a:off x="981307" y="277042"/>
          <a:ext cx="10850137" cy="82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2304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48031"/>
              </p:ext>
            </p:extLst>
          </p:nvPr>
        </p:nvGraphicFramePr>
        <p:xfrm>
          <a:off x="753624" y="2872498"/>
          <a:ext cx="11077820" cy="343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7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3499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6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ENVIRONMENTAL PROTECTION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838200" y="1626036"/>
            <a:ext cx="10515600" cy="4681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C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4534" y="178760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PROCEDURAL DETAILS      </a:t>
            </a:r>
            <a:endParaRPr lang="sr-Latn-CS" dirty="0" smtClean="0"/>
          </a:p>
          <a:p>
            <a:pPr algn="ctr"/>
            <a:r>
              <a:rPr lang="en-US" dirty="0" smtClean="0"/>
              <a:t>INSTRUCTIONS TO TENDERERS, </a:t>
            </a:r>
            <a:endParaRPr lang="sr-Latn-CS" dirty="0" smtClean="0"/>
          </a:p>
          <a:p>
            <a:pPr algn="ctr"/>
            <a:r>
              <a:rPr lang="en-US" dirty="0" smtClean="0"/>
              <a:t>Section 1.2  TIMETABLE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3130" y="2934959"/>
            <a:ext cx="7221538" cy="3923041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3124200" y="2927430"/>
            <a:ext cx="25400" cy="36454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384668" y="2934959"/>
            <a:ext cx="0" cy="3637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24200" y="3225800"/>
            <a:ext cx="62604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124200" y="3492500"/>
            <a:ext cx="6260468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124200" y="3784600"/>
            <a:ext cx="62604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136900" y="5143500"/>
            <a:ext cx="6247768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36900" y="5473700"/>
            <a:ext cx="62414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49600" y="5753100"/>
            <a:ext cx="6235068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0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6837363" y="3236913"/>
            <a:ext cx="5354637" cy="2940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lvl="0" indent="0" algn="ctr">
              <a:buNone/>
            </a:pPr>
            <a:endParaRPr lang="sr-Latn-R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itle 44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78898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90984"/>
              </p:ext>
            </p:extLst>
          </p:nvPr>
        </p:nvGraphicFramePr>
        <p:xfrm>
          <a:off x="981307" y="277042"/>
          <a:ext cx="10850137" cy="904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964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307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647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0472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68150"/>
              </p:ext>
            </p:extLst>
          </p:nvPr>
        </p:nvGraphicFramePr>
        <p:xfrm>
          <a:off x="753625" y="2116897"/>
          <a:ext cx="2588666" cy="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6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26000">
                <a:tc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87" y="17001"/>
            <a:ext cx="730098" cy="1090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5083" y="277042"/>
            <a:ext cx="2220153" cy="6038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65368" y="290691"/>
            <a:ext cx="1699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sr-Latn-RS" sz="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r-Latn-R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927515" y="242013"/>
            <a:ext cx="2647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SERBIA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ENVIRONMENTAL PROTECTION 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FINANCE</a:t>
            </a:r>
            <a:b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for Contracting and Financing of EU Funded </a:t>
            </a:r>
            <a:r>
              <a:rPr lang="en-US" sz="8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230620"/>
            <a:ext cx="1219200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838200" y="2004100"/>
            <a:ext cx="10515600" cy="4352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sr-Latn-R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838200" y="2317314"/>
            <a:ext cx="5267644" cy="3990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sr-Latn-R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838200" y="2116897"/>
            <a:ext cx="4627179" cy="460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r-Latn-R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</a:t>
            </a:r>
            <a:endParaRPr lang="sr-Latn-R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38200" y="1993619"/>
            <a:ext cx="10515600" cy="4183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US" i="1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60863" y="3244334"/>
            <a:ext cx="2741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Thank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2960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467</Words>
  <Application>Microsoft Office PowerPoint</Application>
  <PresentationFormat>Widescreen</PresentationFormat>
  <Paragraphs>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Ariel</vt:lpstr>
      <vt:lpstr>Calibri</vt:lpstr>
      <vt:lpstr>Calibri Light</vt:lpstr>
      <vt:lpstr>Times New Roman</vt:lpstr>
      <vt:lpstr>1_Office Theme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Saša Marković</dc:creator>
  <cp:lastModifiedBy>Nevena Uzelac</cp:lastModifiedBy>
  <cp:revision>39</cp:revision>
  <dcterms:created xsi:type="dcterms:W3CDTF">2021-04-23T07:52:35Z</dcterms:created>
  <dcterms:modified xsi:type="dcterms:W3CDTF">2021-09-24T06:38:57Z</dcterms:modified>
</cp:coreProperties>
</file>