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9"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EDD6E-08AE-444F-B509-458566AC7F91}" type="datetimeFigureOut">
              <a:rPr lang="en-GB" smtClean="0"/>
              <a:t>17/05/2021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E0C54-45EE-4AC8-90D8-2F70342156A8}" type="slidenum">
              <a:rPr lang="en-GB" smtClean="0"/>
              <a:t>‹#›</a:t>
            </a:fld>
            <a:endParaRPr lang="en-GB"/>
          </a:p>
        </p:txBody>
      </p:sp>
    </p:spTree>
    <p:extLst>
      <p:ext uri="{BB962C8B-B14F-4D97-AF65-F5344CB8AC3E}">
        <p14:creationId xmlns:p14="http://schemas.microsoft.com/office/powerpoint/2010/main" val="150917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51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55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2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3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29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35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79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25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75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21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31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BB538-00AE-44E9-90FE-970982BE41C8}" type="datetimeFigureOut">
              <a:rPr lang="en-US" smtClean="0">
                <a:solidFill>
                  <a:prstClr val="black">
                    <a:tint val="75000"/>
                  </a:prstClr>
                </a:solidFill>
              </a:rPr>
              <a:pPr/>
              <a:t>5/17/2021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3ACA9-8BB6-4B50-B48C-20FB39F43B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47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lstStyle/>
          <a:p>
            <a:pPr marL="0" indent="0" algn="ctr">
              <a:buNone/>
            </a:pPr>
            <a:r>
              <a:rPr lang="sr-Latn-RS" sz="1200" b="1" dirty="0">
                <a:latin typeface="Arial" panose="020B0604020202020204" pitchFamily="34" charset="0"/>
                <a:cs typeface="Arial" panose="020B0604020202020204" pitchFamily="34" charset="0"/>
              </a:rPr>
              <a:t>                                                                                                                                                                                                                              </a:t>
            </a:r>
          </a:p>
          <a:p>
            <a:pPr marL="0" indent="0" algn="ctr">
              <a:buNone/>
            </a:pPr>
            <a:endParaRPr lang="sr-Latn-RS" sz="1800" b="1"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47653356"/>
              </p:ext>
            </p:extLst>
          </p:nvPr>
        </p:nvGraphicFramePr>
        <p:xfrm>
          <a:off x="753624" y="1522297"/>
          <a:ext cx="11077820" cy="3515216"/>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3515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Construction of Gas Interconnector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Serbia-Bulgaria on the Serbian territory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R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Tender Ref. n.: NEAR/BEG/2021/EA-OP/0032</a:t>
                      </a:r>
                      <a:r>
                        <a:rPr lang="en-GB" sz="1800" b="1" dirty="0" smtClean="0">
                          <a:latin typeface="Arial" panose="020B0604020202020204" pitchFamily="34" charset="0"/>
                          <a:cs typeface="Arial" panose="020B0604020202020204" pitchFamily="34" charset="0"/>
                        </a:rPr>
                        <a:t>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Date/Time: 26 April 2021, 11:00h CET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ONLINE INFORMATION MEETING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77352" y="277043"/>
            <a:ext cx="1687731" cy="598424"/>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768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4275894"/>
              </p:ext>
            </p:extLst>
          </p:nvPr>
        </p:nvGraphicFramePr>
        <p:xfrm>
          <a:off x="981307" y="277042"/>
          <a:ext cx="10850137" cy="934467"/>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934467">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72618903"/>
              </p:ext>
            </p:extLst>
          </p:nvPr>
        </p:nvGraphicFramePr>
        <p:xfrm>
          <a:off x="753624" y="1825625"/>
          <a:ext cx="11077820" cy="4245665"/>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245665">
                <a:tc>
                  <a:txBody>
                    <a:bodyPr/>
                    <a:lstStyle/>
                    <a:p>
                      <a:pPr marL="0" lvl="0" indent="0" algn="ctr">
                        <a:buNone/>
                      </a:pP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en-US" sz="1600" dirty="0" smtClean="0">
                          <a:latin typeface="Times New Roman" panose="02020603050405020304" pitchFamily="18" charset="0"/>
                          <a:cs typeface="Times New Roman" panose="02020603050405020304" pitchFamily="18" charset="0"/>
                        </a:rPr>
                        <a:t>RUCTIONS TO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en-US" sz="1600" dirty="0" smtClean="0">
                          <a:latin typeface="Times New Roman" panose="02020603050405020304" pitchFamily="18" charset="0"/>
                          <a:cs typeface="Times New Roman" panose="02020603050405020304" pitchFamily="18" charset="0"/>
                        </a:rPr>
                        <a:t>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en-US" sz="1600" dirty="0" smtClean="0">
                          <a:latin typeface="Times New Roman" panose="02020603050405020304" pitchFamily="18" charset="0"/>
                          <a:cs typeface="Times New Roman" panose="02020603050405020304" pitchFamily="18" charset="0"/>
                        </a:rPr>
                        <a:t>INSTRUCTIONS TO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10515600"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2116897"/>
            <a:ext cx="10630098" cy="460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dirty="0" smtClean="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en-US" sz="2900" i="1" u="sng" dirty="0" smtClean="0">
              <a:solidFill>
                <a:prstClr val="black"/>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838200" y="1993619"/>
            <a:ext cx="10515600" cy="418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i="1" u="sng" dirty="0" smtClean="0">
              <a:solidFill>
                <a:prstClr val="black"/>
              </a:solidFill>
              <a:latin typeface="Times New Roman" panose="02020603050405020304" pitchFamily="18" charset="0"/>
              <a:cs typeface="Times New Roman" panose="02020603050405020304" pitchFamily="18" charset="0"/>
            </a:endParaRPr>
          </a:p>
        </p:txBody>
      </p:sp>
      <p:pic>
        <p:nvPicPr>
          <p:cNvPr id="19" name="Picture 18" descr="Map&#10;&#10;Description automatically generated">
            <a:extLst>
              <a:ext uri="{FF2B5EF4-FFF2-40B4-BE49-F238E27FC236}">
                <a16:creationId xmlns:a16="http://schemas.microsoft.com/office/drawing/2014/main" xmlns="" id="{2C7B7E25-29F9-4286-81E4-0FF51D4ED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665" y="1922962"/>
            <a:ext cx="8001618" cy="4555376"/>
          </a:xfrm>
          <a:prstGeom prst="rect">
            <a:avLst/>
          </a:prstGeom>
          <a:ln>
            <a:solidFill>
              <a:schemeClr val="tx1"/>
            </a:solidFill>
          </a:ln>
        </p:spPr>
      </p:pic>
      <p:sp>
        <p:nvSpPr>
          <p:cNvPr id="2" name="Rectangle 1"/>
          <p:cNvSpPr/>
          <p:nvPr/>
        </p:nvSpPr>
        <p:spPr>
          <a:xfrm>
            <a:off x="4145215" y="1441369"/>
            <a:ext cx="2227148" cy="338554"/>
          </a:xfrm>
          <a:prstGeom prst="rect">
            <a:avLst/>
          </a:prstGeom>
        </p:spPr>
        <p:txBody>
          <a:bodyPr wrap="none">
            <a:spAutoFit/>
          </a:bodyPr>
          <a:lstStyle/>
          <a:p>
            <a:r>
              <a:rPr lang="sr-Latn-CS" sz="1600" dirty="0">
                <a:latin typeface="Arial" panose="020B0604020202020204" pitchFamily="34" charset="0"/>
                <a:ea typeface="Calibri" panose="020F0502020204030204" pitchFamily="34" charset="0"/>
                <a:cs typeface="Arial" panose="020B0604020202020204" pitchFamily="34" charset="0"/>
              </a:rPr>
              <a:t>PROJECT LOCATION</a:t>
            </a:r>
            <a:endParaRPr lang="en-GB"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936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71744605"/>
              </p:ext>
            </p:extLst>
          </p:nvPr>
        </p:nvGraphicFramePr>
        <p:xfrm>
          <a:off x="981307" y="277042"/>
          <a:ext cx="10850137" cy="962965"/>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962965">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25889921"/>
              </p:ext>
            </p:extLst>
          </p:nvPr>
        </p:nvGraphicFramePr>
        <p:xfrm>
          <a:off x="753624" y="2004100"/>
          <a:ext cx="11077820" cy="4067190"/>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067190">
                <a:tc>
                  <a:txBody>
                    <a:bodyPr/>
                    <a:lstStyle/>
                    <a:p>
                      <a:pPr marL="0" lvl="0" indent="0" algn="ctr">
                        <a:buNone/>
                      </a:pP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en-US" sz="1600" dirty="0" smtClean="0">
                          <a:latin typeface="Times New Roman" panose="02020603050405020304" pitchFamily="18" charset="0"/>
                          <a:cs typeface="Times New Roman" panose="02020603050405020304" pitchFamily="18" charset="0"/>
                        </a:rPr>
                        <a:t>RUCTIONS TO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en-US" sz="1600" dirty="0" smtClean="0">
                          <a:latin typeface="Times New Roman" panose="02020603050405020304" pitchFamily="18" charset="0"/>
                          <a:cs typeface="Times New Roman" panose="02020603050405020304" pitchFamily="18" charset="0"/>
                        </a:rPr>
                        <a:t>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en-US" sz="1600" dirty="0" smtClean="0">
                          <a:latin typeface="Times New Roman" panose="02020603050405020304" pitchFamily="18" charset="0"/>
                          <a:cs typeface="Times New Roman" panose="02020603050405020304" pitchFamily="18" charset="0"/>
                        </a:rPr>
                        <a:t>INSTRUCTIONS TO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10515600"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2116897"/>
            <a:ext cx="10630098" cy="460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dirty="0" smtClean="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en-US" sz="2900" i="1" u="sng" dirty="0" smtClean="0">
              <a:solidFill>
                <a:prstClr val="black"/>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838200" y="1993619"/>
            <a:ext cx="10515600" cy="418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i="1" u="sng" dirty="0" smtClean="0">
              <a:solidFill>
                <a:prstClr val="black"/>
              </a:solidFill>
              <a:latin typeface="Times New Roman" panose="02020603050405020304" pitchFamily="18" charset="0"/>
              <a:cs typeface="Times New Roman" panose="02020603050405020304" pitchFamily="18" charset="0"/>
            </a:endParaRPr>
          </a:p>
        </p:txBody>
      </p:sp>
      <p:pic>
        <p:nvPicPr>
          <p:cNvPr id="18" name="Picture 17" descr="Map&#10;&#10;Description automatically generated">
            <a:extLst>
              <a:ext uri="{FF2B5EF4-FFF2-40B4-BE49-F238E27FC236}">
                <a16:creationId xmlns:a16="http://schemas.microsoft.com/office/drawing/2014/main" xmlns="" id="{F8820EBE-610D-4E02-9954-68DB9EB206DC}"/>
              </a:ext>
            </a:extLst>
          </p:cNvPr>
          <p:cNvPicPr>
            <a:picLocks noChangeAspect="1"/>
          </p:cNvPicPr>
          <p:nvPr/>
        </p:nvPicPr>
        <p:blipFill rotWithShape="1">
          <a:blip r:embed="rId4">
            <a:extLst>
              <a:ext uri="{28A0092B-C50C-407E-A947-70E740481C1C}">
                <a14:useLocalDpi xmlns:a14="http://schemas.microsoft.com/office/drawing/2010/main" val="0"/>
              </a:ext>
            </a:extLst>
          </a:blip>
          <a:srcRect t="1762" b="13211"/>
          <a:stretch/>
        </p:blipFill>
        <p:spPr>
          <a:xfrm>
            <a:off x="1386301" y="1844302"/>
            <a:ext cx="8473465" cy="4573770"/>
          </a:xfrm>
          <a:prstGeom prst="rect">
            <a:avLst/>
          </a:prstGeom>
          <a:ln>
            <a:solidFill>
              <a:schemeClr val="tx1"/>
            </a:solidFill>
          </a:ln>
        </p:spPr>
      </p:pic>
      <p:sp>
        <p:nvSpPr>
          <p:cNvPr id="2" name="Rectangle 1"/>
          <p:cNvSpPr/>
          <p:nvPr/>
        </p:nvSpPr>
        <p:spPr>
          <a:xfrm>
            <a:off x="4039317" y="1423728"/>
            <a:ext cx="2456076" cy="338554"/>
          </a:xfrm>
          <a:prstGeom prst="rect">
            <a:avLst/>
          </a:prstGeom>
        </p:spPr>
        <p:txBody>
          <a:bodyPr wrap="square">
            <a:spAutoFit/>
          </a:bodyPr>
          <a:lstStyle/>
          <a:p>
            <a:r>
              <a:rPr lang="sr-Latn-CS"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sr-Latn-CS" sz="1600" dirty="0" smtClean="0">
                <a:latin typeface="Arial" panose="020B0604020202020204" pitchFamily="34" charset="0"/>
                <a:ea typeface="Calibri" panose="020F0502020204030204" pitchFamily="34" charset="0"/>
                <a:cs typeface="Arial" panose="020B0604020202020204" pitchFamily="34" charset="0"/>
              </a:rPr>
              <a:t>PROJECT </a:t>
            </a:r>
            <a:r>
              <a:rPr lang="sr-Latn-CS" sz="1600" dirty="0">
                <a:latin typeface="Arial" panose="020B0604020202020204" pitchFamily="34" charset="0"/>
                <a:ea typeface="Calibri" panose="020F0502020204030204" pitchFamily="34" charset="0"/>
                <a:cs typeface="Arial" panose="020B0604020202020204" pitchFamily="34" charset="0"/>
              </a:rPr>
              <a:t>LOCATION</a:t>
            </a:r>
            <a:endParaRPr lang="en-GB"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7153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837363" y="3236913"/>
            <a:ext cx="5354637" cy="2940050"/>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sp>
        <p:nvSpPr>
          <p:cNvPr id="45" name="Title 44"/>
          <p:cNvSpPr>
            <a:spLocks noGrp="1"/>
          </p:cNvSpPr>
          <p:nvPr>
            <p:ph type="title" idx="4294967295"/>
          </p:nvPr>
        </p:nvSpPr>
        <p:spPr>
          <a:xfrm>
            <a:off x="0" y="365125"/>
            <a:ext cx="10515600" cy="788988"/>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8990984"/>
              </p:ext>
            </p:extLst>
          </p:nvPr>
        </p:nvGraphicFramePr>
        <p:xfrm>
          <a:off x="981307" y="277042"/>
          <a:ext cx="10850137" cy="904722"/>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904722">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5267644"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2116897"/>
            <a:ext cx="4627179" cy="460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838200" y="1993619"/>
            <a:ext cx="10515600" cy="418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i="1" u="sng" dirty="0" smtClean="0">
              <a:solidFill>
                <a:prstClr val="black"/>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04B94A6C-4250-4270-B867-1EAA063E9AF8}"/>
              </a:ext>
            </a:extLst>
          </p:cNvPr>
          <p:cNvSpPr/>
          <p:nvPr/>
        </p:nvSpPr>
        <p:spPr>
          <a:xfrm>
            <a:off x="569998" y="1903011"/>
            <a:ext cx="5053035" cy="338554"/>
          </a:xfrm>
          <a:prstGeom prst="rect">
            <a:avLst/>
          </a:prstGeom>
        </p:spPr>
        <p:txBody>
          <a:bodyPr wrap="square">
            <a:spAutoFit/>
          </a:bodyPr>
          <a:lstStyle/>
          <a:p>
            <a:pPr lvl="1"/>
            <a:endParaRPr lang="en-GB" sz="1600" dirty="0">
              <a:latin typeface="Times New Roman" panose="02020603050405020304" pitchFamily="18" charset="0"/>
              <a:cs typeface="Times New Roman" panose="02020603050405020304" pitchFamily="18" charset="0"/>
            </a:endParaRPr>
          </a:p>
        </p:txBody>
      </p:sp>
      <p:graphicFrame>
        <p:nvGraphicFramePr>
          <p:cNvPr id="20" name="Table 8">
            <a:extLst>
              <a:ext uri="{FF2B5EF4-FFF2-40B4-BE49-F238E27FC236}">
                <a16:creationId xmlns:a16="http://schemas.microsoft.com/office/drawing/2014/main" xmlns="" id="{883C1E0F-B308-40E9-8357-8D0353DE2D22}"/>
              </a:ext>
            </a:extLst>
          </p:cNvPr>
          <p:cNvGraphicFramePr>
            <a:graphicFrameLocks noGrp="1"/>
          </p:cNvGraphicFramePr>
          <p:nvPr>
            <p:extLst>
              <p:ext uri="{D42A27DB-BD31-4B8C-83A1-F6EECF244321}">
                <p14:modId xmlns:p14="http://schemas.microsoft.com/office/powerpoint/2010/main" val="3019924599"/>
              </p:ext>
            </p:extLst>
          </p:nvPr>
        </p:nvGraphicFramePr>
        <p:xfrm>
          <a:off x="6710496" y="2547617"/>
          <a:ext cx="3739066" cy="3126012"/>
        </p:xfrm>
        <a:graphic>
          <a:graphicData uri="http://schemas.openxmlformats.org/drawingml/2006/table">
            <a:tbl>
              <a:tblPr firstRow="1" bandRow="1">
                <a:tableStyleId>{7DF18680-E054-41AD-8BC1-D1AEF772440D}</a:tableStyleId>
              </a:tblPr>
              <a:tblGrid>
                <a:gridCol w="878727">
                  <a:extLst>
                    <a:ext uri="{9D8B030D-6E8A-4147-A177-3AD203B41FA5}">
                      <a16:colId xmlns:a16="http://schemas.microsoft.com/office/drawing/2014/main" xmlns="" val="1411790227"/>
                    </a:ext>
                  </a:extLst>
                </a:gridCol>
                <a:gridCol w="1613984">
                  <a:extLst>
                    <a:ext uri="{9D8B030D-6E8A-4147-A177-3AD203B41FA5}">
                      <a16:colId xmlns:a16="http://schemas.microsoft.com/office/drawing/2014/main" xmlns="" val="28197765"/>
                    </a:ext>
                  </a:extLst>
                </a:gridCol>
                <a:gridCol w="1246355">
                  <a:extLst>
                    <a:ext uri="{9D8B030D-6E8A-4147-A177-3AD203B41FA5}">
                      <a16:colId xmlns:a16="http://schemas.microsoft.com/office/drawing/2014/main" xmlns="" val="2003966429"/>
                    </a:ext>
                  </a:extLst>
                </a:gridCol>
              </a:tblGrid>
              <a:tr h="180573">
                <a:tc gridSpan="2">
                  <a:txBody>
                    <a:bodyPr/>
                    <a:lstStyle/>
                    <a:p>
                      <a:r>
                        <a:rPr lang="en-GB" sz="1600" dirty="0">
                          <a:latin typeface="Arial" panose="020B0604020202020204" pitchFamily="34" charset="0"/>
                          <a:cs typeface="Arial" panose="020B0604020202020204" pitchFamily="34" charset="0"/>
                        </a:rPr>
                        <a:t>Type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r>
                        <a:rPr lang="en-GB" sz="1600" dirty="0">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71864457"/>
                  </a:ext>
                </a:extLst>
              </a:tr>
              <a:tr h="552903">
                <a:tc gridSpan="2">
                  <a:txBody>
                    <a:bodyPr/>
                    <a:lstStyle/>
                    <a:p>
                      <a:pPr algn="l"/>
                      <a:r>
                        <a:rPr lang="en-GB" sz="1600" dirty="0">
                          <a:latin typeface="Arial" panose="020B0604020202020204" pitchFamily="34" charset="0"/>
                          <a:cs typeface="Arial" panose="020B0604020202020204" pitchFamily="34" charset="0"/>
                        </a:rPr>
                        <a:t>Road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a:latin typeface="Arial" panose="020B0604020202020204" pitchFamily="34" charset="0"/>
                          <a:cs typeface="Arial" panose="020B0604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4427662"/>
                  </a:ext>
                </a:extLst>
              </a:tr>
              <a:tr h="552903">
                <a:tc rowSpan="2">
                  <a:txBody>
                    <a:bodyPr/>
                    <a:lstStyle/>
                    <a:p>
                      <a:pPr algn="l"/>
                      <a:r>
                        <a:rPr lang="en-GB" sz="1600" dirty="0">
                          <a:latin typeface="Arial" panose="020B0604020202020204" pitchFamily="34" charset="0"/>
                          <a:cs typeface="Arial" panose="020B0604020202020204" pitchFamily="34" charset="0"/>
                        </a:rPr>
                        <a:t>Railway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latin typeface="Arial" panose="020B0604020202020204" pitchFamily="34" charset="0"/>
                          <a:cs typeface="Arial" panose="020B0604020202020204" pitchFamily="34" charset="0"/>
                        </a:rPr>
                        <a:t>Existing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84478771"/>
                  </a:ext>
                </a:extLst>
              </a:tr>
              <a:tr h="55290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a:latin typeface="Arial" panose="020B0604020202020204" pitchFamily="34" charset="0"/>
                          <a:cs typeface="Arial" panose="020B0604020202020204" pitchFamily="34" charset="0"/>
                        </a:rPr>
                        <a:t>Newly Designed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22236137"/>
                  </a:ext>
                </a:extLst>
              </a:tr>
              <a:tr h="55290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River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latin typeface="Arial" panose="020B0604020202020204" pitchFamily="34" charset="0"/>
                          <a:cs typeface="Arial" panose="020B0604020202020204" pitchFamily="34" charset="0"/>
                        </a:rPr>
                        <a:t>Mayor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0218431"/>
                  </a:ext>
                </a:extLst>
              </a:tr>
              <a:tr h="552903">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a:latin typeface="Arial" panose="020B0604020202020204" pitchFamily="34" charset="0"/>
                          <a:cs typeface="Arial" panose="020B0604020202020204" pitchFamily="34" charset="0"/>
                        </a:rPr>
                        <a:t>Minor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latin typeface="Arial" panose="020B0604020202020204" pitchFamily="34" charset="0"/>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42873893"/>
                  </a:ext>
                </a:extLst>
              </a:tr>
            </a:tbl>
          </a:graphicData>
        </a:graphic>
      </p:graphicFrame>
      <p:sp>
        <p:nvSpPr>
          <p:cNvPr id="21" name="Rectangle 20">
            <a:extLst>
              <a:ext uri="{FF2B5EF4-FFF2-40B4-BE49-F238E27FC236}">
                <a16:creationId xmlns:a16="http://schemas.microsoft.com/office/drawing/2014/main" xmlns="" id="{31DD1928-783A-4B80-891A-D2DED442E822}"/>
              </a:ext>
            </a:extLst>
          </p:cNvPr>
          <p:cNvSpPr/>
          <p:nvPr/>
        </p:nvSpPr>
        <p:spPr>
          <a:xfrm>
            <a:off x="6710496" y="1951574"/>
            <a:ext cx="2603445" cy="584775"/>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Arial" panose="020B0604020202020204" pitchFamily="34" charset="0"/>
              </a:rPr>
              <a:t>Table of crossings</a:t>
            </a:r>
          </a:p>
          <a:p>
            <a:pPr marL="742950" lvl="1" indent="-2857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31DD1928-783A-4B80-891A-D2DED442E822}"/>
              </a:ext>
            </a:extLst>
          </p:cNvPr>
          <p:cNvSpPr/>
          <p:nvPr/>
        </p:nvSpPr>
        <p:spPr>
          <a:xfrm>
            <a:off x="4120277" y="1408844"/>
            <a:ext cx="3174663" cy="584775"/>
          </a:xfrm>
          <a:prstGeom prst="rect">
            <a:avLst/>
          </a:prstGeom>
        </p:spPr>
        <p:txBody>
          <a:bodyPr wrap="square">
            <a:spAutoFit/>
          </a:bodyPr>
          <a:lstStyle/>
          <a:p>
            <a:r>
              <a:rPr lang="sr-Latn-CS" sz="1600" dirty="0" smtClean="0">
                <a:latin typeface="Arial" panose="020B0604020202020204" pitchFamily="34" charset="0"/>
                <a:ea typeface="Calibri" panose="020F0502020204030204" pitchFamily="34" charset="0"/>
                <a:cs typeface="Arial" panose="020B0604020202020204" pitchFamily="34" charset="0"/>
              </a:rPr>
              <a:t>GENERAL TECHNICAL NOTES</a:t>
            </a:r>
            <a:endParaRPr lang="en-GB" sz="16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p:txBody>
      </p:sp>
      <p:sp>
        <p:nvSpPr>
          <p:cNvPr id="2" name="Rectangle 1"/>
          <p:cNvSpPr/>
          <p:nvPr/>
        </p:nvSpPr>
        <p:spPr>
          <a:xfrm>
            <a:off x="506934" y="1903011"/>
            <a:ext cx="6096000" cy="4801314"/>
          </a:xfrm>
          <a:prstGeom prst="rect">
            <a:avLst/>
          </a:prstGeom>
        </p:spPr>
        <p:txBody>
          <a:bodyPr>
            <a:spAutoFit/>
          </a:bodyPr>
          <a:lstStyle/>
          <a:p>
            <a:r>
              <a:rPr lang="en-US" dirty="0">
                <a:latin typeface="Arial" panose="020B0604020202020204" pitchFamily="34" charset="0"/>
                <a:cs typeface="Arial" panose="020B0604020202020204" pitchFamily="34" charset="0"/>
              </a:rPr>
              <a:t>Two-way main gas pipeline MG10 </a:t>
            </a:r>
            <a:r>
              <a:rPr lang="en-US" dirty="0" err="1">
                <a:latin typeface="Arial" panose="020B0604020202020204" pitchFamily="34" charset="0"/>
                <a:cs typeface="Arial" panose="020B0604020202020204" pitchFamily="34" charset="0"/>
              </a:rPr>
              <a:t>Niš</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Dimitrovgrad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Interconnection of gas transmission systems of the Republic of Serbia and the Republic Bulgaria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Main characteristics of gas pipeline: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total length: </a:t>
            </a:r>
            <a:r>
              <a:rPr lang="en-US" b="1" dirty="0">
                <a:latin typeface="Arial" panose="020B0604020202020204" pitchFamily="34" charset="0"/>
                <a:cs typeface="Arial" panose="020B0604020202020204" pitchFamily="34" charset="0"/>
              </a:rPr>
              <a:t>109</a:t>
            </a:r>
            <a:r>
              <a:rPr lang="en-US" dirty="0">
                <a:latin typeface="Arial" panose="020B0604020202020204" pitchFamily="34" charset="0"/>
                <a:cs typeface="Arial" panose="020B0604020202020204" pitchFamily="34" charset="0"/>
              </a:rPr>
              <a:t> km, </a:t>
            </a:r>
          </a:p>
          <a:p>
            <a:r>
              <a:rPr lang="en-US" dirty="0">
                <a:latin typeface="Arial" panose="020B0604020202020204" pitchFamily="34" charset="0"/>
                <a:cs typeface="Arial" panose="020B0604020202020204" pitchFamily="34" charset="0"/>
              </a:rPr>
              <a:t>nominal diameter: </a:t>
            </a:r>
            <a:r>
              <a:rPr lang="en-US" b="1" dirty="0">
                <a:latin typeface="Arial" panose="020B0604020202020204" pitchFamily="34" charset="0"/>
                <a:cs typeface="Arial" panose="020B0604020202020204" pitchFamily="34" charset="0"/>
              </a:rPr>
              <a:t>DN700</a:t>
            </a:r>
            <a:r>
              <a:rPr lang="en-US" dirty="0">
                <a:latin typeface="Arial" panose="020B0604020202020204" pitchFamily="34" charset="0"/>
                <a:cs typeface="Arial" panose="020B0604020202020204" pitchFamily="34" charset="0"/>
              </a:rPr>
              <a:t> and </a:t>
            </a:r>
          </a:p>
          <a:p>
            <a:r>
              <a:rPr lang="en-US" dirty="0">
                <a:latin typeface="Arial" panose="020B0604020202020204" pitchFamily="34" charset="0"/>
                <a:cs typeface="Arial" panose="020B0604020202020204" pitchFamily="34" charset="0"/>
              </a:rPr>
              <a:t>maximum operating pressure: </a:t>
            </a:r>
            <a:r>
              <a:rPr lang="en-US" b="1" dirty="0">
                <a:latin typeface="Arial" panose="020B0604020202020204" pitchFamily="34" charset="0"/>
                <a:cs typeface="Arial" panose="020B0604020202020204" pitchFamily="34" charset="0"/>
              </a:rPr>
              <a:t>MOP=55</a:t>
            </a:r>
            <a:r>
              <a:rPr lang="en-US" dirty="0">
                <a:latin typeface="Arial" panose="020B0604020202020204" pitchFamily="34" charset="0"/>
                <a:cs typeface="Arial" panose="020B0604020202020204" pitchFamily="34" charset="0"/>
              </a:rPr>
              <a:t> bar.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Four gas metering and regulating stations: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MRS “</a:t>
            </a:r>
            <a:r>
              <a:rPr lang="en-US" dirty="0" err="1">
                <a:latin typeface="Arial" panose="020B0604020202020204" pitchFamily="34" charset="0"/>
                <a:cs typeface="Arial" panose="020B0604020202020204" pitchFamily="34" charset="0"/>
              </a:rPr>
              <a:t>Niš</a:t>
            </a:r>
            <a:r>
              <a:rPr lang="en-US" dirty="0">
                <a:latin typeface="Arial" panose="020B0604020202020204" pitchFamily="34" charset="0"/>
                <a:cs typeface="Arial" panose="020B0604020202020204" pitchFamily="34" charset="0"/>
              </a:rPr>
              <a:t> 2”, </a:t>
            </a:r>
          </a:p>
          <a:p>
            <a:r>
              <a:rPr lang="en-US" dirty="0">
                <a:latin typeface="Arial" panose="020B0604020202020204" pitchFamily="34" charset="0"/>
                <a:cs typeface="Arial" panose="020B0604020202020204" pitchFamily="34" charset="0"/>
              </a:rPr>
              <a:t>MRS “Bela </a:t>
            </a:r>
            <a:r>
              <a:rPr lang="en-US" dirty="0" err="1">
                <a:latin typeface="Arial" panose="020B0604020202020204" pitchFamily="34" charset="0"/>
                <a:cs typeface="Arial" panose="020B0604020202020204" pitchFamily="34" charset="0"/>
              </a:rPr>
              <a:t>Palanka</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MRS “</a:t>
            </a:r>
            <a:r>
              <a:rPr lang="en-US" dirty="0" err="1">
                <a:latin typeface="Arial" panose="020B0604020202020204" pitchFamily="34" charset="0"/>
                <a:cs typeface="Arial" panose="020B0604020202020204" pitchFamily="34" charset="0"/>
              </a:rPr>
              <a:t>Pirot</a:t>
            </a:r>
            <a:r>
              <a:rPr lang="en-US" dirty="0">
                <a:latin typeface="Arial" panose="020B0604020202020204" pitchFamily="34" charset="0"/>
                <a:cs typeface="Arial" panose="020B0604020202020204" pitchFamily="34" charset="0"/>
              </a:rPr>
              <a:t>” and </a:t>
            </a:r>
          </a:p>
          <a:p>
            <a:r>
              <a:rPr lang="en-US" dirty="0">
                <a:latin typeface="Arial" panose="020B0604020202020204" pitchFamily="34" charset="0"/>
                <a:cs typeface="Arial" panose="020B0604020202020204" pitchFamily="34" charset="0"/>
              </a:rPr>
              <a:t>MRS “</a:t>
            </a:r>
            <a:r>
              <a:rPr lang="en-US" dirty="0" err="1">
                <a:latin typeface="Arial" panose="020B0604020202020204" pitchFamily="34" charset="0"/>
                <a:cs typeface="Arial" panose="020B0604020202020204" pitchFamily="34" charset="0"/>
              </a:rPr>
              <a:t>Dimitrovgrad</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3451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837363" y="3236913"/>
            <a:ext cx="5354637" cy="2940050"/>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sp>
        <p:nvSpPr>
          <p:cNvPr id="45" name="Title 44"/>
          <p:cNvSpPr>
            <a:spLocks noGrp="1"/>
          </p:cNvSpPr>
          <p:nvPr>
            <p:ph type="title" idx="4294967295"/>
          </p:nvPr>
        </p:nvSpPr>
        <p:spPr>
          <a:xfrm>
            <a:off x="0" y="365125"/>
            <a:ext cx="10515600" cy="788988"/>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8990984"/>
              </p:ext>
            </p:extLst>
          </p:nvPr>
        </p:nvGraphicFramePr>
        <p:xfrm>
          <a:off x="981307" y="277042"/>
          <a:ext cx="10850137" cy="904722"/>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904722">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50268150"/>
              </p:ext>
            </p:extLst>
          </p:nvPr>
        </p:nvGraphicFramePr>
        <p:xfrm>
          <a:off x="753625" y="2116897"/>
          <a:ext cx="2588666" cy="826000"/>
        </p:xfrm>
        <a:graphic>
          <a:graphicData uri="http://schemas.openxmlformats.org/drawingml/2006/table">
            <a:tbl>
              <a:tblPr firstRow="1" bandRow="1">
                <a:tableStyleId>{5C22544A-7EE6-4342-B048-85BDC9FD1C3A}</a:tableStyleId>
              </a:tblPr>
              <a:tblGrid>
                <a:gridCol w="2588666">
                  <a:extLst>
                    <a:ext uri="{9D8B030D-6E8A-4147-A177-3AD203B41FA5}">
                      <a16:colId xmlns:a16="http://schemas.microsoft.com/office/drawing/2014/main" xmlns="" val="20000"/>
                    </a:ext>
                  </a:extLst>
                </a:gridCol>
              </a:tblGrid>
              <a:tr h="826000">
                <a:tc>
                  <a:txBody>
                    <a:bodyPr/>
                    <a:lstStyle/>
                    <a:p>
                      <a:pPr marL="0" lvl="0" indent="0" algn="ctr">
                        <a:buNone/>
                      </a:pPr>
                      <a:endParaRPr lang="en-US"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5267644"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2116897"/>
            <a:ext cx="4627179" cy="460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838200" y="1993619"/>
            <a:ext cx="10515600" cy="418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i="1" u="sng" dirty="0" smtClean="0">
              <a:solidFill>
                <a:prstClr val="black"/>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660863" y="3244334"/>
            <a:ext cx="2741456"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229600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69995392"/>
              </p:ext>
            </p:extLst>
          </p:nvPr>
        </p:nvGraphicFramePr>
        <p:xfrm>
          <a:off x="410246" y="1503569"/>
          <a:ext cx="11077820" cy="4654666"/>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654666">
                <a:tc>
                  <a:txBody>
                    <a:bodyPr/>
                    <a:lstStyle/>
                    <a:p>
                      <a:endParaRPr lang="en-US"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AGENDA</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gn="ct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3"/>
          <a:stretch>
            <a:fillRect/>
          </a:stretch>
        </p:blipFill>
        <p:spPr>
          <a:xfrm>
            <a:off x="272687" y="17001"/>
            <a:ext cx="730098" cy="1090640"/>
          </a:xfrm>
          <a:prstGeom prst="rect">
            <a:avLst/>
          </a:prstGeom>
        </p:spPr>
      </p:pic>
      <p:pic>
        <p:nvPicPr>
          <p:cNvPr id="14" name="Picture 13"/>
          <p:cNvPicPr>
            <a:picLocks noChangeAspect="1"/>
          </p:cNvPicPr>
          <p:nvPr/>
        </p:nvPicPr>
        <p:blipFill>
          <a:blip r:embed="rId4"/>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4"/>
          <p:cNvSpPr>
            <a:spLocks noGrp="1"/>
          </p:cNvSpPr>
          <p:nvPr>
            <p:ph idx="1"/>
          </p:nvPr>
        </p:nvSpPr>
        <p:spPr/>
        <p:txBody>
          <a:bodyPr/>
          <a:lstStyle/>
          <a:p>
            <a:pPr marL="0" indent="0" algn="ctr">
              <a:buNone/>
            </a:pPr>
            <a:r>
              <a:rPr lang="sr-Latn-RS" sz="1200" b="1" dirty="0">
                <a:latin typeface="Arial" panose="020B0604020202020204" pitchFamily="34" charset="0"/>
                <a:cs typeface="Arial" panose="020B0604020202020204" pitchFamily="34" charset="0"/>
              </a:rPr>
              <a:t>                                                                                                                                                                                                                              </a:t>
            </a:r>
          </a:p>
          <a:p>
            <a:pPr marL="0" indent="0" algn="ctr">
              <a:buNone/>
            </a:pPr>
            <a:endParaRPr lang="sr-Latn-RS" sz="1800" b="1" dirty="0" smtClean="0">
              <a:latin typeface="Arial" panose="020B0604020202020204" pitchFamily="34" charset="0"/>
              <a:cs typeface="Arial" panose="020B060402020202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048049472"/>
              </p:ext>
            </p:extLst>
          </p:nvPr>
        </p:nvGraphicFramePr>
        <p:xfrm>
          <a:off x="1501775" y="2336800"/>
          <a:ext cx="8782050" cy="3319463"/>
        </p:xfrm>
        <a:graphic>
          <a:graphicData uri="http://schemas.openxmlformats.org/presentationml/2006/ole">
            <mc:AlternateContent xmlns:mc="http://schemas.openxmlformats.org/markup-compatibility/2006">
              <mc:Choice xmlns:v="urn:schemas-microsoft-com:vml" Requires="v">
                <p:oleObj spid="_x0000_s1048" name="Document" r:id="rId5" imgW="9615165" imgH="3628960" progId="Word.Document.12">
                  <p:embed/>
                </p:oleObj>
              </mc:Choice>
              <mc:Fallback>
                <p:oleObj name="Document" r:id="rId5" imgW="9615165" imgH="3628960" progId="Word.Document.12">
                  <p:embed/>
                  <p:pic>
                    <p:nvPicPr>
                      <p:cNvPr id="7" name="Object 6"/>
                      <p:cNvPicPr/>
                      <p:nvPr/>
                    </p:nvPicPr>
                    <p:blipFill>
                      <a:blip r:embed="rId6"/>
                      <a:stretch>
                        <a:fillRect/>
                      </a:stretch>
                    </p:blipFill>
                    <p:spPr>
                      <a:xfrm>
                        <a:off x="1501775" y="2336800"/>
                        <a:ext cx="8782050" cy="3319463"/>
                      </a:xfrm>
                      <a:prstGeom prst="rect">
                        <a:avLst/>
                      </a:prstGeom>
                    </p:spPr>
                  </p:pic>
                </p:oleObj>
              </mc:Fallback>
            </mc:AlternateContent>
          </a:graphicData>
        </a:graphic>
      </p:graphicFrame>
    </p:spTree>
    <p:extLst>
      <p:ext uri="{BB962C8B-B14F-4D97-AF65-F5344CB8AC3E}">
        <p14:creationId xmlns:p14="http://schemas.microsoft.com/office/powerpoint/2010/main" val="18205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5529867"/>
              </p:ext>
            </p:extLst>
          </p:nvPr>
        </p:nvGraphicFramePr>
        <p:xfrm>
          <a:off x="753624" y="1522297"/>
          <a:ext cx="11077820" cy="5124196"/>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654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Ariel"/>
                          <a:ea typeface="+mn-ea"/>
                          <a:cs typeface="Times New Roman" panose="02020603050405020304" pitchFamily="18" charset="0"/>
                        </a:rPr>
                        <a:t>PROCEDURAL DETAILS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RS" sz="9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Project</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is</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funded by European Union</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through</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Annual Action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for Serbia for the year 2017</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Co-financing</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is provided</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by </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 Republic of Serbia</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tender procedure:</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International open tender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Procurement rules:</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PRAG</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Practical</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Guide</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published</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 </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1st August 2020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Works are governed by the "CONDITIONS OF CONTRACT FOR CONSTRUCTION for Building and Engineering Works Designed by Employer" - General Conditions, first edition 1999 (ISBN 2-88432-022-9), published by the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Fédération</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Internationale</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Ingénieurs</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Conseils</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(FIDIC), and the “Particular Conditions” which include amendments and additions to such General Conditions.</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Contracting Authority:</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Government of </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 Republic of Serbia,</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represented by the Ministry of Finance,</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Department for Contracting and Financing of EU</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Funded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Programmes</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(CFCU)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Final Beneficiary:</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Ministry of Mining and Energy of the Republic of Serbia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End Recipient</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Public Enterprise “</a:t>
                      </a:r>
                      <a:r>
                        <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Srbijagas</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r-Latn-R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28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92071883"/>
              </p:ext>
            </p:extLst>
          </p:nvPr>
        </p:nvGraphicFramePr>
        <p:xfrm>
          <a:off x="753624" y="1626035"/>
          <a:ext cx="11077820" cy="4550927"/>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550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PROCEDURAL DETAILS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Ariel"/>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Latn-RS" sz="9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sr-Latn-R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67750"/>
            <a:ext cx="10515600" cy="4288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Arial" panose="020B0604020202020204" pitchFamily="34" charset="0"/>
                <a:cs typeface="Arial" panose="020B0604020202020204" pitchFamily="34" charset="0"/>
              </a:rPr>
              <a:t> </a:t>
            </a:r>
            <a:r>
              <a:rPr lang="sr-Latn-RS" sz="1200" dirty="0" smtClean="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sr-Latn-RS" sz="1600" dirty="0" smtClean="0">
                <a:latin typeface="Arial" panose="020B0604020202020204" pitchFamily="34" charset="0"/>
                <a:cs typeface="Arial" panose="020B0604020202020204" pitchFamily="34" charset="0"/>
              </a:rPr>
              <a:t>   PARTIES</a:t>
            </a:r>
            <a:r>
              <a:rPr lang="en-US" sz="1600" dirty="0" smtClean="0">
                <a:latin typeface="Arial" panose="020B0604020202020204" pitchFamily="34" charset="0"/>
                <a:cs typeface="Arial" panose="020B0604020202020204" pitchFamily="34" charset="0"/>
              </a:rPr>
              <a:t> IN PROJECT IMPLEMENTATION</a:t>
            </a:r>
            <a:endParaRPr lang="sr-Latn-RS" sz="16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1614196" y="3545633"/>
            <a:ext cx="2799184" cy="429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latin typeface="Arial" panose="020B0604020202020204" pitchFamily="34" charset="0"/>
                <a:cs typeface="Arial" panose="020B0604020202020204" pitchFamily="34" charset="0"/>
              </a:rPr>
              <a:t>CONTRACTING AUTHORITY</a:t>
            </a:r>
          </a:p>
          <a:p>
            <a:pPr algn="ctr"/>
            <a:r>
              <a:rPr lang="sr-Latn-RS" sz="1200" dirty="0">
                <a:latin typeface="Arial" panose="020B0604020202020204" pitchFamily="34" charset="0"/>
                <a:cs typeface="Arial" panose="020B0604020202020204" pitchFamily="34" charset="0"/>
              </a:rPr>
              <a:t>(CFCU)</a:t>
            </a:r>
            <a:endParaRPr lang="en-US" sz="1200" dirty="0">
              <a:latin typeface="Arial" panose="020B0604020202020204" pitchFamily="34" charset="0"/>
              <a:cs typeface="Arial" panose="020B0604020202020204" pitchFamily="34" charset="0"/>
            </a:endParaRPr>
          </a:p>
        </p:txBody>
      </p:sp>
      <p:sp>
        <p:nvSpPr>
          <p:cNvPr id="16" name="Right Arrow 15"/>
          <p:cNvSpPr/>
          <p:nvPr/>
        </p:nvSpPr>
        <p:spPr>
          <a:xfrm>
            <a:off x="1240971" y="3654177"/>
            <a:ext cx="373225" cy="227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00237" y="3711936"/>
            <a:ext cx="140734" cy="2080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949321" y="3985754"/>
            <a:ext cx="298579" cy="576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3657600" y="3985754"/>
            <a:ext cx="279918" cy="575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14196" y="4566542"/>
            <a:ext cx="2799184" cy="41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smtClean="0">
                <a:latin typeface="Arial" panose="020B0604020202020204" pitchFamily="34" charset="0"/>
                <a:cs typeface="Arial" panose="020B0604020202020204" pitchFamily="34" charset="0"/>
              </a:rPr>
              <a:t>SUPERVISOR / ENGINEER</a:t>
            </a:r>
            <a:endParaRPr lang="en-US" sz="1200" dirty="0">
              <a:latin typeface="Arial" panose="020B0604020202020204" pitchFamily="34" charset="0"/>
              <a:cs typeface="Arial" panose="020B0604020202020204" pitchFamily="34" charset="0"/>
            </a:endParaRPr>
          </a:p>
        </p:txBody>
      </p:sp>
      <p:sp>
        <p:nvSpPr>
          <p:cNvPr id="21" name="Down Arrow 20"/>
          <p:cNvSpPr/>
          <p:nvPr/>
        </p:nvSpPr>
        <p:spPr>
          <a:xfrm>
            <a:off x="1949322" y="4986419"/>
            <a:ext cx="298578" cy="500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3657601" y="4991877"/>
            <a:ext cx="279917" cy="5009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14196" y="5492822"/>
            <a:ext cx="2799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latin typeface="Arial" panose="020B0604020202020204" pitchFamily="34" charset="0"/>
                <a:cs typeface="Arial" panose="020B0604020202020204" pitchFamily="34" charset="0"/>
              </a:rPr>
              <a:t>WORKS CONTRACTOR</a:t>
            </a:r>
            <a:endParaRPr lang="en-US" sz="1200" dirty="0">
              <a:latin typeface="Arial" panose="020B0604020202020204" pitchFamily="34" charset="0"/>
              <a:cs typeface="Arial" panose="020B0604020202020204" pitchFamily="34" charset="0"/>
            </a:endParaRPr>
          </a:p>
        </p:txBody>
      </p:sp>
      <p:sp>
        <p:nvSpPr>
          <p:cNvPr id="24" name="Right Arrow 23"/>
          <p:cNvSpPr/>
          <p:nvPr/>
        </p:nvSpPr>
        <p:spPr>
          <a:xfrm>
            <a:off x="1240971" y="5619379"/>
            <a:ext cx="373225" cy="230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365102" y="4226767"/>
            <a:ext cx="1502229" cy="33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365102" y="4226767"/>
            <a:ext cx="1502229" cy="33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5365102" y="4986420"/>
            <a:ext cx="1502229" cy="3413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716415" y="4058816"/>
            <a:ext cx="2444621" cy="51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latin typeface="Arial" panose="020B0604020202020204" pitchFamily="34" charset="0"/>
                <a:cs typeface="Arial" panose="020B0604020202020204" pitchFamily="34" charset="0"/>
              </a:rPr>
              <a:t>MINISTRY OF MINING AND </a:t>
            </a:r>
            <a:r>
              <a:rPr lang="sr-Latn-RS" sz="1200" dirty="0" smtClean="0">
                <a:latin typeface="Arial" panose="020B0604020202020204" pitchFamily="34" charset="0"/>
                <a:cs typeface="Arial" panose="020B0604020202020204" pitchFamily="34" charset="0"/>
              </a:rPr>
              <a:t>ENERGY / Final Beneficiary</a:t>
            </a:r>
            <a:endParaRPr lang="en-US" sz="1200" dirty="0">
              <a:latin typeface="Arial" panose="020B0604020202020204" pitchFamily="34" charset="0"/>
              <a:cs typeface="Arial" panose="020B0604020202020204" pitchFamily="34" charset="0"/>
            </a:endParaRPr>
          </a:p>
        </p:txBody>
      </p:sp>
      <p:sp>
        <p:nvSpPr>
          <p:cNvPr id="29" name="Down Arrow 28"/>
          <p:cNvSpPr/>
          <p:nvPr/>
        </p:nvSpPr>
        <p:spPr>
          <a:xfrm>
            <a:off x="8201608" y="4571999"/>
            <a:ext cx="233265" cy="414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8201608" y="4571999"/>
            <a:ext cx="233265" cy="414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9489232" y="4561086"/>
            <a:ext cx="223935" cy="425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16415" y="4986420"/>
            <a:ext cx="2444621" cy="500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200" dirty="0">
                <a:latin typeface="Arial" panose="020B0604020202020204" pitchFamily="34" charset="0"/>
                <a:cs typeface="Arial" panose="020B0604020202020204" pitchFamily="34" charset="0"/>
              </a:rPr>
              <a:t>PE </a:t>
            </a:r>
            <a:r>
              <a:rPr lang="sr-Latn-RS" sz="1200" dirty="0" smtClean="0">
                <a:latin typeface="Arial" panose="020B0604020202020204" pitchFamily="34" charset="0"/>
                <a:cs typeface="Arial" panose="020B0604020202020204" pitchFamily="34" charset="0"/>
              </a:rPr>
              <a:t>SRBIJAGAS / End Recipient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63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75630723"/>
              </p:ext>
            </p:extLst>
          </p:nvPr>
        </p:nvGraphicFramePr>
        <p:xfrm>
          <a:off x="753624" y="1522297"/>
          <a:ext cx="11077820" cy="4654665"/>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654665">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PROCEDURAL DETAILS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Any question</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related to</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the</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technical and legal aspect of </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tender dossier must be submitted in writing</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through the TED </a:t>
                      </a:r>
                      <a:r>
                        <a:rPr kumimoji="0" lang="en-US" sz="1600" b="0"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eTendering</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website</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in accordance with the instructions provided in</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the tender dossier </a:t>
                      </a:r>
                      <a:endPar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Contracting Authority shall </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publish</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official answers at the addresses indicated in the tender dossier and in line with the deadlines </a:t>
                      </a:r>
                      <a:r>
                        <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defined in the tender documentation</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Only these answers shall be considered official answers of the Contracting Authority</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Please note that participation at the tender opening session is restricted to </a:t>
                      </a:r>
                      <a:r>
                        <a:rPr kumimoji="0" lang="en-US" sz="1600" b="0"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authorised</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representatives of the companies that are tendering for the contract. Each representative will have to submit the document of </a:t>
                      </a:r>
                      <a:r>
                        <a:rPr kumimoji="0" lang="en-US" sz="1600" b="0"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authorisation</a:t>
                      </a:r>
                      <a:r>
                        <a:rPr kumimoji="0" lang="en-U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r-Latn-RS"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27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856241"/>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70122711"/>
              </p:ext>
            </p:extLst>
          </p:nvPr>
        </p:nvGraphicFramePr>
        <p:xfrm>
          <a:off x="981307" y="277042"/>
          <a:ext cx="10850137" cy="823046"/>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823046">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46448031"/>
              </p:ext>
            </p:extLst>
          </p:nvPr>
        </p:nvGraphicFramePr>
        <p:xfrm>
          <a:off x="753624" y="2872498"/>
          <a:ext cx="11077820" cy="3434996"/>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3434996">
                <a:tc>
                  <a:txBody>
                    <a:bodyPr/>
                    <a:lstStyle/>
                    <a:p>
                      <a:pPr marL="0" indent="0" algn="ctr">
                        <a:buFont typeface="Arial" panose="020B0604020202020204" pitchFamily="34" charset="0"/>
                        <a:buNone/>
                      </a:pPr>
                      <a:endParaRPr lang="en-US" sz="1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1626036"/>
            <a:ext cx="10515600" cy="4681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CS" sz="1600" dirty="0" smtClean="0">
                <a:solidFill>
                  <a:prstClr val="black"/>
                </a:solidFill>
                <a:latin typeface="Arial" panose="020B0604020202020204" pitchFamily="34" charset="0"/>
                <a:cs typeface="Arial" panose="020B0604020202020204" pitchFamily="34" charset="0"/>
              </a:rPr>
              <a:t>      </a:t>
            </a:r>
            <a:endParaRPr lang="en-US" sz="1600" b="1"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3816072" y="3303805"/>
            <a:ext cx="4999153" cy="2481287"/>
          </a:xfrm>
          <a:prstGeom prst="rect">
            <a:avLst/>
          </a:prstGeom>
        </p:spPr>
      </p:pic>
      <p:sp>
        <p:nvSpPr>
          <p:cNvPr id="2" name="Rectangle 1"/>
          <p:cNvSpPr/>
          <p:nvPr/>
        </p:nvSpPr>
        <p:spPr>
          <a:xfrm>
            <a:off x="3244534" y="1787602"/>
            <a:ext cx="6096000" cy="923330"/>
          </a:xfrm>
          <a:prstGeom prst="rect">
            <a:avLst/>
          </a:prstGeom>
        </p:spPr>
        <p:txBody>
          <a:bodyPr>
            <a:spAutoFit/>
          </a:bodyPr>
          <a:lstStyle/>
          <a:p>
            <a:pPr algn="ctr"/>
            <a:r>
              <a:rPr lang="en-US" dirty="0"/>
              <a:t>PROCEDURAL DETAILS      </a:t>
            </a:r>
            <a:endParaRPr lang="sr-Latn-CS" dirty="0" smtClean="0"/>
          </a:p>
          <a:p>
            <a:pPr algn="ctr"/>
            <a:r>
              <a:rPr lang="en-US" dirty="0" smtClean="0"/>
              <a:t>INSTRUCTIONS </a:t>
            </a:r>
            <a:r>
              <a:rPr lang="en-US" dirty="0"/>
              <a:t>TO TENDERERS, </a:t>
            </a:r>
            <a:endParaRPr lang="sr-Latn-CS" dirty="0" smtClean="0"/>
          </a:p>
          <a:p>
            <a:pPr algn="ctr"/>
            <a:r>
              <a:rPr lang="en-US" dirty="0" smtClean="0"/>
              <a:t>Section </a:t>
            </a:r>
            <a:r>
              <a:rPr lang="en-US" dirty="0"/>
              <a:t>1.2  TIMETABLE </a:t>
            </a:r>
          </a:p>
        </p:txBody>
      </p:sp>
    </p:spTree>
    <p:extLst>
      <p:ext uri="{BB962C8B-B14F-4D97-AF65-F5344CB8AC3E}">
        <p14:creationId xmlns:p14="http://schemas.microsoft.com/office/powerpoint/2010/main" val="412503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42662711"/>
              </p:ext>
            </p:extLst>
          </p:nvPr>
        </p:nvGraphicFramePr>
        <p:xfrm>
          <a:off x="392835" y="1879765"/>
          <a:ext cx="11077820" cy="4536185"/>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536185">
                <a:tc>
                  <a:txBody>
                    <a:bodyPr/>
                    <a:lstStyle/>
                    <a:p>
                      <a:pPr marL="0" indent="0" algn="ctr">
                        <a:buFont typeface="Arial" panose="020B0604020202020204" pitchFamily="34" charset="0"/>
                        <a:buNone/>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PROJECT IMPORTANCE</a:t>
                      </a:r>
                    </a:p>
                    <a:p>
                      <a:pPr marL="0" indent="0" algn="ctr">
                        <a:buFont typeface="Arial" panose="020B0604020202020204" pitchFamily="34" charset="0"/>
                        <a:buNone/>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Realization of this project provides diversification of routes and sources of supply, with the improvement of security of supply of Serbia, Bulgaria and the entire region. IBS project is in full compliance with the aim of the integrated regional energy market establishment, in accordance with the principles of EU regulations and the very concept of the EU Energy Union.</a:t>
                      </a:r>
                    </a:p>
                    <a:p>
                      <a:pPr marL="0" indent="0" algn="just">
                        <a:buFont typeface="Arial" panose="020B0604020202020204" pitchFamily="34" charset="0"/>
                        <a:buNone/>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main advantages that the Serbia-Bulgaria gas interconnection project should provide for Serbia, Bulgaria and the region are as follows:</a:t>
                      </a:r>
                    </a:p>
                    <a:p>
                      <a:pPr marL="0" indent="0" algn="just">
                        <a:buFont typeface="Arial" panose="020B0604020202020204" pitchFamily="34" charset="0"/>
                        <a:buNone/>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r>
                        <a:rPr kumimoji="0" lang="en-US" sz="1600" b="0"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Direction Bulgaria - Serbia:</a:t>
                      </a:r>
                      <a:endParaRPr kumimoji="0" lang="sr-Latn-CS" sz="1600" b="0"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construction of an alternative direction of natural gas supply to the Republic of Serbia (diversification - security of supply)</a:t>
                      </a:r>
                    </a:p>
                    <a:p>
                      <a:pPr marL="0" indent="0" algn="just">
                        <a:buFont typeface="Arial" panose="020B0604020202020204" pitchFamily="34" charset="0"/>
                        <a:buNone/>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creation of energy potential for the realization of more intensive gasification of eastern and southern Serbia (at least 200,000 households)</a:t>
                      </a:r>
                    </a:p>
                    <a:p>
                      <a:pPr marL="0" indent="0" algn="just">
                        <a:buFont typeface="Arial" panose="020B0604020202020204" pitchFamily="34" charset="0"/>
                        <a:buNone/>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creation of energy potential for the realization of interconnection and gas supply of  North Macedonia, Kosovo and Montenegro.</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10515600"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1863847"/>
            <a:ext cx="10630098" cy="4857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dirty="0" smtClean="0">
              <a:solidFill>
                <a:prstClr val="black"/>
              </a:solidFill>
              <a:latin typeface="Times New Roman" panose="02020603050405020304" pitchFamily="18" charset="0"/>
              <a:cs typeface="Times New Roman" panose="02020603050405020304" pitchFamily="18" charset="0"/>
            </a:endParaRPr>
          </a:p>
        </p:txBody>
      </p:sp>
      <p:sp>
        <p:nvSpPr>
          <p:cNvPr id="17" name="Content Placeholder 4"/>
          <p:cNvSpPr txBox="1">
            <a:spLocks/>
          </p:cNvSpPr>
          <p:nvPr/>
        </p:nvSpPr>
        <p:spPr>
          <a:xfrm>
            <a:off x="990600" y="1626035"/>
            <a:ext cx="10630098" cy="524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32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981307" y="277042"/>
          <a:ext cx="10850137" cy="1567694"/>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1567694">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98110246"/>
              </p:ext>
            </p:extLst>
          </p:nvPr>
        </p:nvGraphicFramePr>
        <p:xfrm>
          <a:off x="753624" y="1568887"/>
          <a:ext cx="11077820" cy="4502403"/>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502403">
                <a:tc>
                  <a: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complementary with completion of the construction of the Greece-Bulgaria interconnection, the possibility of supplying Serbia with natural gas from the LNG terminal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Revitousa</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and the planned Alexandropoulos, as well as natural gas from the TAP gas pipeline.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construction of the Turkey - Bulgaria interconnection, gas supply from the future TANAP system (gas from the Caspian region, Iran, etc.)</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Direction Serbia - Bulgaria:</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opening of significant potential for delivery of natural gas from current and future storage facilities of Serbia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Banatski</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dvor</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Itebej</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to both Bulgaria and Greece.</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r-Latn-C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Possibility of transit delivery of natural gas to Bulgaria or Greece from the direction of Austria or Hungary (North to South Scenario).</a:t>
                      </a: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10515600"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2116897"/>
            <a:ext cx="10630098" cy="460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838200" y="1993619"/>
            <a:ext cx="10515600" cy="418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i="1" u="sng" dirty="0" smtClean="0">
              <a:solidFill>
                <a:prstClr val="black"/>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30038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a:xfrm>
            <a:off x="838200" y="374379"/>
            <a:ext cx="10630098" cy="1451246"/>
          </a:xfrm>
        </p:spPr>
        <p:txBody>
          <a:bodyPr>
            <a:normAutofit/>
          </a:bodyPr>
          <a:lstStyle/>
          <a:p>
            <a:pPr algn="ctr">
              <a:lnSpc>
                <a:spcPct val="150000"/>
              </a:lnSpc>
            </a:pPr>
            <a:r>
              <a:rPr lang="sr-Latn-RS" sz="1400" dirty="0">
                <a:latin typeface="Times New Roman" panose="02020603050405020304" pitchFamily="18" charset="0"/>
                <a:cs typeface="Times New Roman" panose="02020603050405020304" pitchFamily="18" charset="0"/>
              </a:rPr>
              <a:t/>
            </a:r>
            <a:br>
              <a:rPr lang="sr-Latn-RS" sz="1400"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2911937"/>
            <a:ext cx="10515600" cy="3265025"/>
          </a:xfrm>
        </p:spPr>
        <p:txBody>
          <a:bodyPr>
            <a:normAutofit/>
          </a:bodyPr>
          <a:lstStyle/>
          <a:p>
            <a:pPr marL="0" indent="0" algn="ctr">
              <a:buNone/>
            </a:pPr>
            <a:r>
              <a:rPr lang="sr-Latn-RS" sz="1200" b="1" dirty="0">
                <a:latin typeface="Arial" panose="020B0604020202020204" pitchFamily="34" charset="0"/>
                <a:cs typeface="Arial" panose="020B0604020202020204" pitchFamily="34" charset="0"/>
              </a:rPr>
              <a:t>                                                                                                                                                                                                                              </a:t>
            </a:r>
          </a:p>
          <a:p>
            <a:pPr marL="0" lvl="0" indent="0" algn="ctr">
              <a:buNone/>
            </a:pPr>
            <a:endParaRPr lang="sr-Latn-RS" sz="1600"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20691270"/>
              </p:ext>
            </p:extLst>
          </p:nvPr>
        </p:nvGraphicFramePr>
        <p:xfrm>
          <a:off x="981307" y="277042"/>
          <a:ext cx="10850137" cy="962965"/>
        </p:xfrm>
        <a:graphic>
          <a:graphicData uri="http://schemas.openxmlformats.org/drawingml/2006/table">
            <a:tbl>
              <a:tblPr firstRow="1" bandRow="1">
                <a:tableStyleId>{5C22544A-7EE6-4342-B048-85BDC9FD1C3A}</a:tableStyleId>
              </a:tblPr>
              <a:tblGrid>
                <a:gridCol w="880947">
                  <a:extLst>
                    <a:ext uri="{9D8B030D-6E8A-4147-A177-3AD203B41FA5}">
                      <a16:colId xmlns:a16="http://schemas.microsoft.com/office/drawing/2014/main" xmlns="" val="20000"/>
                    </a:ext>
                  </a:extLst>
                </a:gridCol>
                <a:gridCol w="2096429">
                  <a:extLst>
                    <a:ext uri="{9D8B030D-6E8A-4147-A177-3AD203B41FA5}">
                      <a16:colId xmlns:a16="http://schemas.microsoft.com/office/drawing/2014/main" xmlns="" val="20001"/>
                    </a:ext>
                  </a:extLst>
                </a:gridCol>
                <a:gridCol w="5307980">
                  <a:extLst>
                    <a:ext uri="{9D8B030D-6E8A-4147-A177-3AD203B41FA5}">
                      <a16:colId xmlns:a16="http://schemas.microsoft.com/office/drawing/2014/main" xmlns="" val="20002"/>
                    </a:ext>
                  </a:extLst>
                </a:gridCol>
                <a:gridCol w="2564781">
                  <a:extLst>
                    <a:ext uri="{9D8B030D-6E8A-4147-A177-3AD203B41FA5}">
                      <a16:colId xmlns:a16="http://schemas.microsoft.com/office/drawing/2014/main" xmlns="" val="20003"/>
                    </a:ext>
                  </a:extLst>
                </a:gridCol>
              </a:tblGrid>
              <a:tr h="962965">
                <a:tc>
                  <a:txBody>
                    <a:bodyPr/>
                    <a:lstStyle/>
                    <a:p>
                      <a:endParaRPr lang="en-US" dirty="0">
                        <a:solidFill>
                          <a:schemeClr val="tx1"/>
                        </a:solidFill>
                      </a:endParaRPr>
                    </a:p>
                  </a:txBody>
                  <a:tcPr>
                    <a:noFill/>
                  </a:tcPr>
                </a:tc>
                <a:tc>
                  <a:txBody>
                    <a:bodyPr/>
                    <a:lstStyle/>
                    <a:p>
                      <a:endParaRPr lang="en-US" dirty="0">
                        <a:solidFill>
                          <a:schemeClr val="tx1"/>
                        </a:solidFill>
                      </a:endParaRPr>
                    </a:p>
                  </a:txBody>
                  <a:tcPr>
                    <a:noFill/>
                  </a:tcPr>
                </a:tc>
                <a:tc>
                  <a:txBody>
                    <a:bodyPr/>
                    <a:lstStyle/>
                    <a:p>
                      <a:endParaRPr lang="en-US" sz="1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83760318"/>
              </p:ext>
            </p:extLst>
          </p:nvPr>
        </p:nvGraphicFramePr>
        <p:xfrm>
          <a:off x="753624" y="1879765"/>
          <a:ext cx="11077820" cy="4191525"/>
        </p:xfrm>
        <a:graphic>
          <a:graphicData uri="http://schemas.openxmlformats.org/drawingml/2006/table">
            <a:tbl>
              <a:tblPr firstRow="1" bandRow="1">
                <a:tableStyleId>{5C22544A-7EE6-4342-B048-85BDC9FD1C3A}</a:tableStyleId>
              </a:tblPr>
              <a:tblGrid>
                <a:gridCol w="11077820">
                  <a:extLst>
                    <a:ext uri="{9D8B030D-6E8A-4147-A177-3AD203B41FA5}">
                      <a16:colId xmlns:a16="http://schemas.microsoft.com/office/drawing/2014/main" xmlns="" val="20000"/>
                    </a:ext>
                  </a:extLst>
                </a:gridCol>
              </a:tblGrid>
              <a:tr h="4191525">
                <a:tc>
                  <a:txBody>
                    <a:bodyPr/>
                    <a:lstStyle/>
                    <a:p>
                      <a:pPr marL="0" lvl="0" indent="0" algn="ctr">
                        <a:buNone/>
                      </a:pP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en-US" sz="1600" dirty="0" smtClean="0">
                          <a:latin typeface="Times New Roman" panose="02020603050405020304" pitchFamily="18" charset="0"/>
                          <a:cs typeface="Times New Roman" panose="02020603050405020304" pitchFamily="18" charset="0"/>
                        </a:rPr>
                        <a:t>RUCTIONS TO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en-US" sz="1600" dirty="0" smtClean="0">
                          <a:latin typeface="Times New Roman" panose="02020603050405020304" pitchFamily="18" charset="0"/>
                          <a:cs typeface="Times New Roman" panose="02020603050405020304" pitchFamily="18" charset="0"/>
                        </a:rPr>
                        <a:t>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en-US" sz="1600" dirty="0" smtClean="0">
                          <a:latin typeface="Times New Roman" panose="02020603050405020304" pitchFamily="18" charset="0"/>
                          <a:cs typeface="Times New Roman" panose="02020603050405020304" pitchFamily="18" charset="0"/>
                        </a:rPr>
                        <a:t>INSTRUCTIONS TO TENDERERS, </a:t>
                      </a:r>
                      <a:r>
                        <a:rPr lang="sr-Latn-RS" sz="1600" dirty="0" smtClean="0">
                          <a:latin typeface="Times New Roman" panose="02020603050405020304" pitchFamily="18" charset="0"/>
                          <a:cs typeface="Times New Roman" panose="02020603050405020304" pitchFamily="18" charset="0"/>
                        </a:rPr>
                        <a:t>Section 1.2</a:t>
                      </a:r>
                      <a:r>
                        <a:rPr lang="en-US" sz="1600" dirty="0" smtClean="0">
                          <a:latin typeface="Times New Roman" panose="02020603050405020304" pitchFamily="18" charset="0"/>
                          <a:cs typeface="Times New Roman" panose="02020603050405020304" pitchFamily="18" charset="0"/>
                        </a:rPr>
                        <a:t> </a:t>
                      </a: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0" lvl="0" indent="0" algn="ctr">
                        <a:buNone/>
                      </a:pPr>
                      <a:r>
                        <a:rPr lang="sr-Latn-RS" sz="1600" dirty="0" smtClean="0">
                          <a:latin typeface="Times New Roman" panose="02020603050405020304" pitchFamily="18" charset="0"/>
                          <a:cs typeface="Times New Roman" panose="02020603050405020304" pitchFamily="18" charset="0"/>
                        </a:rPr>
                        <a:t>TIMETABLE</a:t>
                      </a:r>
                      <a:endParaRPr lang="en-US" sz="1600" dirty="0" smtClean="0">
                        <a:latin typeface="Times New Roman" panose="02020603050405020304" pitchFamily="18" charset="0"/>
                        <a:cs typeface="Times New Roman" panose="02020603050405020304" pitchFamily="18" charset="0"/>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r-Latn-R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3" name="Picture 12"/>
          <p:cNvPicPr>
            <a:picLocks noChangeAspect="1"/>
          </p:cNvPicPr>
          <p:nvPr/>
        </p:nvPicPr>
        <p:blipFill>
          <a:blip r:embed="rId2"/>
          <a:stretch>
            <a:fillRect/>
          </a:stretch>
        </p:blipFill>
        <p:spPr>
          <a:xfrm>
            <a:off x="272687" y="17001"/>
            <a:ext cx="730098" cy="1090640"/>
          </a:xfrm>
          <a:prstGeom prst="rect">
            <a:avLst/>
          </a:prstGeom>
        </p:spPr>
      </p:pic>
      <p:pic>
        <p:nvPicPr>
          <p:cNvPr id="14" name="Picture 13"/>
          <p:cNvPicPr>
            <a:picLocks noChangeAspect="1"/>
          </p:cNvPicPr>
          <p:nvPr/>
        </p:nvPicPr>
        <p:blipFill>
          <a:blip r:embed="rId3"/>
          <a:stretch>
            <a:fillRect/>
          </a:stretch>
        </p:blipFill>
        <p:spPr>
          <a:xfrm>
            <a:off x="9665083" y="277042"/>
            <a:ext cx="2220153" cy="603882"/>
          </a:xfrm>
          <a:prstGeom prst="rect">
            <a:avLst/>
          </a:prstGeom>
        </p:spPr>
      </p:pic>
      <p:sp>
        <p:nvSpPr>
          <p:cNvPr id="3" name="TextBox 2"/>
          <p:cNvSpPr txBox="1"/>
          <p:nvPr/>
        </p:nvSpPr>
        <p:spPr>
          <a:xfrm>
            <a:off x="7965368" y="290691"/>
            <a:ext cx="1699715" cy="584775"/>
          </a:xfrm>
          <a:prstGeom prst="rect">
            <a:avLst/>
          </a:prstGeom>
          <a:noFill/>
        </p:spPr>
        <p:txBody>
          <a:bodyPr wrap="square" rtlCol="0">
            <a:spAutoFit/>
          </a:bodyPr>
          <a:lstStyle/>
          <a:p>
            <a:pPr algn="r"/>
            <a:endParaRPr lang="sr-Latn-RS" sz="800" b="1" dirty="0">
              <a:solidFill>
                <a:prstClr val="black"/>
              </a:solidFill>
              <a:latin typeface="Times New Roman" panose="02020603050405020304" pitchFamily="18" charset="0"/>
              <a:cs typeface="Times New Roman" panose="02020603050405020304" pitchFamily="18" charset="0"/>
            </a:endParaRPr>
          </a:p>
          <a:p>
            <a:pPr algn="r"/>
            <a:r>
              <a:rPr lang="sr-Latn-RS" sz="800" b="1" dirty="0" err="1">
                <a:solidFill>
                  <a:prstClr val="black"/>
                </a:solidFill>
                <a:latin typeface="Arial" panose="020B0604020202020204" pitchFamily="34" charset="0"/>
                <a:cs typeface="Arial" panose="020B0604020202020204" pitchFamily="34" charset="0"/>
              </a:rPr>
              <a:t>This</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project</a:t>
            </a:r>
            <a:r>
              <a:rPr lang="sr-Latn-RS" sz="800" b="1" dirty="0">
                <a:solidFill>
                  <a:prstClr val="black"/>
                </a:solidFill>
                <a:latin typeface="Arial" panose="020B0604020202020204" pitchFamily="34" charset="0"/>
                <a:cs typeface="Arial" panose="020B0604020202020204" pitchFamily="34" charset="0"/>
              </a:rPr>
              <a:t> is </a:t>
            </a:r>
            <a:r>
              <a:rPr lang="sr-Latn-RS" sz="800" b="1" dirty="0" err="1">
                <a:solidFill>
                  <a:prstClr val="black"/>
                </a:solidFill>
                <a:latin typeface="Arial" panose="020B0604020202020204" pitchFamily="34" charset="0"/>
                <a:cs typeface="Arial" panose="020B0604020202020204" pitchFamily="34" charset="0"/>
              </a:rPr>
              <a:t>funded</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by</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the</a:t>
            </a:r>
            <a:r>
              <a:rPr lang="sr-Latn-RS" sz="800" b="1" dirty="0">
                <a:solidFill>
                  <a:prstClr val="black"/>
                </a:solidFill>
                <a:latin typeface="Arial" panose="020B0604020202020204" pitchFamily="34" charset="0"/>
                <a:cs typeface="Arial" panose="020B0604020202020204" pitchFamily="34" charset="0"/>
              </a:rPr>
              <a:t> </a:t>
            </a:r>
            <a:r>
              <a:rPr lang="sr-Latn-RS" sz="800" b="1" dirty="0" err="1">
                <a:solidFill>
                  <a:prstClr val="black"/>
                </a:solidFill>
                <a:latin typeface="Arial" panose="020B0604020202020204" pitchFamily="34" charset="0"/>
                <a:cs typeface="Arial" panose="020B0604020202020204" pitchFamily="34" charset="0"/>
              </a:rPr>
              <a:t>European</a:t>
            </a:r>
            <a:r>
              <a:rPr lang="sr-Latn-RS" sz="800" b="1" dirty="0">
                <a:solidFill>
                  <a:prstClr val="black"/>
                </a:solidFill>
                <a:latin typeface="Arial" panose="020B0604020202020204" pitchFamily="34" charset="0"/>
                <a:cs typeface="Arial" panose="020B0604020202020204" pitchFamily="34" charset="0"/>
              </a:rPr>
              <a:t> Union</a:t>
            </a:r>
            <a:endParaRPr lang="en-US" sz="800" b="1" dirty="0">
              <a:latin typeface="Arial" panose="020B0604020202020204" pitchFamily="34" charset="0"/>
              <a:cs typeface="Arial" panose="020B0604020202020204" pitchFamily="34" charset="0"/>
            </a:endParaRPr>
          </a:p>
          <a:p>
            <a:pPr algn="r"/>
            <a:endParaRPr lang="en-GB" sz="800" dirty="0"/>
          </a:p>
        </p:txBody>
      </p:sp>
      <p:sp>
        <p:nvSpPr>
          <p:cNvPr id="4" name="TextBox 3"/>
          <p:cNvSpPr txBox="1"/>
          <p:nvPr/>
        </p:nvSpPr>
        <p:spPr>
          <a:xfrm>
            <a:off x="927515" y="242013"/>
            <a:ext cx="2647037" cy="969496"/>
          </a:xfrm>
          <a:prstGeom prst="rect">
            <a:avLst/>
          </a:prstGeom>
          <a:noFill/>
        </p:spPr>
        <p:txBody>
          <a:bodyPr wrap="square" rtlCol="0">
            <a:spAutoFit/>
          </a:bodyPr>
          <a:lstStyle/>
          <a:p>
            <a:r>
              <a:rPr lang="en-US" sz="800" b="1" dirty="0" smtClean="0">
                <a:solidFill>
                  <a:prstClr val="black"/>
                </a:solidFill>
                <a:latin typeface="Arial" panose="020B0604020202020204" pitchFamily="34" charset="0"/>
                <a:cs typeface="Arial" panose="020B0604020202020204" pitchFamily="34" charset="0"/>
              </a:rPr>
              <a:t>REPUBLIC OF SERBIA </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MINING AND ENERGY</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PE SRBIJAGAS</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smtClean="0">
                <a:solidFill>
                  <a:prstClr val="black"/>
                </a:solidFill>
                <a:latin typeface="Arial" panose="020B0604020202020204" pitchFamily="34" charset="0"/>
                <a:cs typeface="Arial" panose="020B0604020202020204" pitchFamily="34" charset="0"/>
              </a:rPr>
              <a:t>MINISTRY OF FINANCE</a:t>
            </a:r>
            <a:r>
              <a:rPr lang="en-US" sz="800" b="1" dirty="0">
                <a:solidFill>
                  <a:prstClr val="black"/>
                </a:solidFill>
                <a:latin typeface="Arial" panose="020B0604020202020204" pitchFamily="34" charset="0"/>
                <a:cs typeface="Arial" panose="020B0604020202020204" pitchFamily="34" charset="0"/>
              </a:rPr>
              <a:t/>
            </a:r>
            <a:br>
              <a:rPr lang="en-US" sz="800" b="1" dirty="0">
                <a:solidFill>
                  <a:prstClr val="black"/>
                </a:solidFill>
                <a:latin typeface="Arial" panose="020B0604020202020204" pitchFamily="34" charset="0"/>
                <a:cs typeface="Arial" panose="020B0604020202020204" pitchFamily="34" charset="0"/>
              </a:rPr>
            </a:br>
            <a:r>
              <a:rPr lang="en-US" sz="800" b="1" dirty="0">
                <a:solidFill>
                  <a:prstClr val="black"/>
                </a:solidFill>
                <a:latin typeface="Arial" panose="020B0604020202020204" pitchFamily="34" charset="0"/>
                <a:cs typeface="Arial" panose="020B0604020202020204" pitchFamily="34" charset="0"/>
              </a:rPr>
              <a:t>Department for Contracting and Financing of EU Funded </a:t>
            </a:r>
            <a:r>
              <a:rPr lang="en-US" sz="800" b="1" dirty="0" err="1">
                <a:solidFill>
                  <a:prstClr val="black"/>
                </a:solidFill>
                <a:latin typeface="Arial" panose="020B0604020202020204" pitchFamily="34" charset="0"/>
                <a:cs typeface="Arial" panose="020B0604020202020204" pitchFamily="34" charset="0"/>
              </a:rPr>
              <a:t>Programmes</a:t>
            </a:r>
            <a:endParaRPr lang="en-US" sz="800" b="1" dirty="0">
              <a:solidFill>
                <a:prstClr val="black"/>
              </a:solidFill>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10" name="Rectangle 9"/>
          <p:cNvSpPr/>
          <p:nvPr/>
        </p:nvSpPr>
        <p:spPr>
          <a:xfrm>
            <a:off x="0" y="1230620"/>
            <a:ext cx="12192000" cy="45719"/>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838200" y="2004100"/>
            <a:ext cx="10515600" cy="435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prstClr val="black"/>
                </a:solidFill>
                <a:latin typeface="Times New Roman" panose="02020603050405020304" pitchFamily="18" charset="0"/>
                <a:cs typeface="Times New Roman" panose="02020603050405020304" pitchFamily="18" charset="0"/>
              </a:rPr>
              <a:t> </a:t>
            </a:r>
            <a:r>
              <a:rPr lang="sr-Latn-RS"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1200" b="1" dirty="0" smtClean="0">
                <a:latin typeface="Times New Roman" panose="02020603050405020304" pitchFamily="18" charset="0"/>
                <a:cs typeface="Times New Roman" panose="02020603050405020304" pitchFamily="18" charset="0"/>
              </a:rPr>
              <a:t>                                                                                                    </a:t>
            </a:r>
            <a:endParaRPr lang="sr-Latn-RS" sz="1200" b="1" dirty="0">
              <a:latin typeface="Times New Roman" panose="02020603050405020304" pitchFamily="18" charset="0"/>
              <a:cs typeface="Times New Roman" panose="02020603050405020304" pitchFamily="18" charset="0"/>
            </a:endParaRPr>
          </a:p>
        </p:txBody>
      </p:sp>
      <p:sp>
        <p:nvSpPr>
          <p:cNvPr id="15" name="Content Placeholder 4"/>
          <p:cNvSpPr txBox="1">
            <a:spLocks/>
          </p:cNvSpPr>
          <p:nvPr/>
        </p:nvSpPr>
        <p:spPr>
          <a:xfrm>
            <a:off x="838200" y="2317314"/>
            <a:ext cx="10515600" cy="3990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Latn-RS" sz="1200" b="1" dirty="0">
              <a:latin typeface="Times New Roman" panose="02020603050405020304" pitchFamily="18" charset="0"/>
              <a:cs typeface="Times New Roman" panose="02020603050405020304" pitchFamily="18" charset="0"/>
            </a:endParaRPr>
          </a:p>
        </p:txBody>
      </p:sp>
      <p:sp>
        <p:nvSpPr>
          <p:cNvPr id="16" name="Content Placeholder 4"/>
          <p:cNvSpPr txBox="1">
            <a:spLocks/>
          </p:cNvSpPr>
          <p:nvPr/>
        </p:nvSpPr>
        <p:spPr>
          <a:xfrm>
            <a:off x="838200" y="2116897"/>
            <a:ext cx="10630098" cy="460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dirty="0" smtClean="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en-US" sz="2900" i="1" u="sng" dirty="0" smtClean="0">
              <a:solidFill>
                <a:prstClr val="black"/>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sr-Latn-RS" sz="2900" b="1" dirty="0" smtClean="0">
                <a:latin typeface="Times New Roman" panose="02020603050405020304" pitchFamily="18" charset="0"/>
                <a:cs typeface="Times New Roman" panose="02020603050405020304" pitchFamily="18" charset="0"/>
              </a:rPr>
              <a:t>                                                                                                                                                                                                                     </a:t>
            </a:r>
            <a:endParaRPr lang="sr-Latn-RS" sz="2900" b="1" dirty="0">
              <a:latin typeface="Times New Roman" panose="02020603050405020304" pitchFamily="18" charset="0"/>
              <a:cs typeface="Times New Roman" panose="02020603050405020304" pitchFamily="18" charset="0"/>
            </a:endParaRPr>
          </a:p>
        </p:txBody>
      </p:sp>
      <p:sp>
        <p:nvSpPr>
          <p:cNvPr id="17" name="Content Placeholder 2"/>
          <p:cNvSpPr txBox="1">
            <a:spLocks/>
          </p:cNvSpPr>
          <p:nvPr/>
        </p:nvSpPr>
        <p:spPr>
          <a:xfrm>
            <a:off x="838200" y="1993619"/>
            <a:ext cx="10515600" cy="4183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i="1" u="sng" dirty="0" smtClean="0">
              <a:solidFill>
                <a:prstClr val="black"/>
              </a:solidFill>
              <a:latin typeface="Times New Roman" panose="02020603050405020304" pitchFamily="18" charset="0"/>
              <a:cs typeface="Times New Roman" panose="02020603050405020304" pitchFamily="18" charset="0"/>
            </a:endParaRPr>
          </a:p>
        </p:txBody>
      </p:sp>
      <p:pic>
        <p:nvPicPr>
          <p:cNvPr id="18" name="Picture 17" descr="Map&#10;&#10;Description automatically generated">
            <a:extLst>
              <a:ext uri="{FF2B5EF4-FFF2-40B4-BE49-F238E27FC236}">
                <a16:creationId xmlns:a16="http://schemas.microsoft.com/office/drawing/2014/main" xmlns="" id="{A3A757CA-87B3-4F89-92B7-D0719BDCBA46}"/>
              </a:ext>
            </a:extLst>
          </p:cNvPr>
          <p:cNvPicPr>
            <a:picLocks noChangeAspect="1"/>
          </p:cNvPicPr>
          <p:nvPr/>
        </p:nvPicPr>
        <p:blipFill rotWithShape="1">
          <a:blip r:embed="rId4">
            <a:extLst>
              <a:ext uri="{28A0092B-C50C-407E-A947-70E740481C1C}">
                <a14:useLocalDpi xmlns:a14="http://schemas.microsoft.com/office/drawing/2010/main" val="0"/>
              </a:ext>
            </a:extLst>
          </a:blip>
          <a:srcRect l="967" t="4121" b="4000"/>
          <a:stretch/>
        </p:blipFill>
        <p:spPr>
          <a:xfrm>
            <a:off x="2034501" y="1922962"/>
            <a:ext cx="8122998" cy="4444619"/>
          </a:xfrm>
          <a:prstGeom prst="rect">
            <a:avLst/>
          </a:prstGeom>
          <a:ln>
            <a:solidFill>
              <a:schemeClr val="tx1"/>
            </a:solidFill>
          </a:ln>
        </p:spPr>
      </p:pic>
      <p:sp>
        <p:nvSpPr>
          <p:cNvPr id="19" name="Rectangle 18">
            <a:extLst>
              <a:ext uri="{FF2B5EF4-FFF2-40B4-BE49-F238E27FC236}">
                <a16:creationId xmlns:a16="http://schemas.microsoft.com/office/drawing/2014/main" xmlns="" id="{31DD1928-783A-4B80-891A-D2DED442E822}"/>
              </a:ext>
            </a:extLst>
          </p:cNvPr>
          <p:cNvSpPr/>
          <p:nvPr/>
        </p:nvSpPr>
        <p:spPr>
          <a:xfrm>
            <a:off x="4687872" y="1434046"/>
            <a:ext cx="2603445" cy="584775"/>
          </a:xfrm>
          <a:prstGeom prst="rect">
            <a:avLst/>
          </a:prstGeom>
        </p:spPr>
        <p:txBody>
          <a:bodyPr wrap="square">
            <a:spAutoFit/>
          </a:bodyPr>
          <a:lstStyle/>
          <a:p>
            <a:r>
              <a:rPr lang="sr-Latn-CS" sz="1600" dirty="0" smtClean="0">
                <a:latin typeface="Arial" panose="020B0604020202020204" pitchFamily="34" charset="0"/>
                <a:ea typeface="Calibri" panose="020F0502020204030204" pitchFamily="34" charset="0"/>
                <a:cs typeface="Arial" panose="020B0604020202020204" pitchFamily="34" charset="0"/>
              </a:rPr>
              <a:t>PROJECT LOCATION</a:t>
            </a:r>
            <a:endParaRPr lang="en-GB" sz="16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14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973</Words>
  <Application>Microsoft Office PowerPoint</Application>
  <PresentationFormat>Widescreen</PresentationFormat>
  <Paragraphs>222</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Ariel</vt:lpstr>
      <vt:lpstr>Calibri</vt:lpstr>
      <vt:lpstr>Calibri Light</vt:lpstr>
      <vt:lpstr>Times New Roman</vt:lpstr>
      <vt:lpstr>1_Office Theme</vt:lpstr>
      <vt:lpstr>Document</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Saša Marković</dc:creator>
  <cp:lastModifiedBy>Saša Marković</cp:lastModifiedBy>
  <cp:revision>29</cp:revision>
  <dcterms:created xsi:type="dcterms:W3CDTF">2021-04-23T07:52:35Z</dcterms:created>
  <dcterms:modified xsi:type="dcterms:W3CDTF">2021-05-17T09:05:20Z</dcterms:modified>
</cp:coreProperties>
</file>