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ef" ContentType="image/x-e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48"/>
  </p:sldMasterIdLst>
  <p:notesMasterIdLst>
    <p:notesMasterId r:id="rId66"/>
  </p:notesMasterIdLst>
  <p:handoutMasterIdLst>
    <p:handoutMasterId r:id="rId67"/>
  </p:handoutMasterIdLst>
  <p:sldIdLst>
    <p:sldId id="259" r:id="rId49"/>
    <p:sldId id="310" r:id="rId50"/>
    <p:sldId id="287" r:id="rId51"/>
    <p:sldId id="314" r:id="rId52"/>
    <p:sldId id="313" r:id="rId53"/>
    <p:sldId id="312" r:id="rId54"/>
    <p:sldId id="290" r:id="rId55"/>
    <p:sldId id="295" r:id="rId56"/>
    <p:sldId id="317" r:id="rId57"/>
    <p:sldId id="319" r:id="rId58"/>
    <p:sldId id="320" r:id="rId59"/>
    <p:sldId id="321" r:id="rId60"/>
    <p:sldId id="318" r:id="rId61"/>
    <p:sldId id="322" r:id="rId62"/>
    <p:sldId id="323" r:id="rId63"/>
    <p:sldId id="305" r:id="rId64"/>
    <p:sldId id="306" r:id="rId65"/>
  </p:sldIdLst>
  <p:sldSz cx="12188825" cy="6858000"/>
  <p:notesSz cx="6799263" cy="9929813"/>
  <p:defaultTextStyle>
    <a:defPPr>
      <a:defRPr lang="en-US"/>
    </a:defPPr>
    <a:lvl1pPr marL="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19B2FF-5A88-EFBB-3894-B9B2009D9F43}" name="Ivana Vicanovic" initials="IV" userId="S::Ivana.Vicanovic@mottmac.com::afa9e651-10db-404b-acd4-86995dd0f0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ttfield, Anne A" initials="BAA" lastIdx="6" clrIdx="0">
    <p:extLst>
      <p:ext uri="{19B8F6BF-5375-455C-9EA6-DF929625EA0E}">
        <p15:presenceInfo xmlns:p15="http://schemas.microsoft.com/office/powerpoint/2012/main" userId="S-1-5-21-484763869-2147084303-725345543-107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4"/>
    <a:srgbClr val="8E3F91"/>
    <a:srgbClr val="FFFFFF"/>
    <a:srgbClr val="000000"/>
    <a:srgbClr val="41AD4C"/>
    <a:srgbClr val="E42925"/>
    <a:srgbClr val="E95A1A"/>
    <a:srgbClr val="EDEBE6"/>
    <a:srgbClr val="E1278D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0196" autoAdjust="0"/>
  </p:normalViewPr>
  <p:slideViewPr>
    <p:cSldViewPr snapToGrid="0" showGuides="1">
      <p:cViewPr varScale="1">
        <p:scale>
          <a:sx n="83" d="100"/>
          <a:sy n="83" d="100"/>
        </p:scale>
        <p:origin x="38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438" y="10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63" Type="http://schemas.openxmlformats.org/officeDocument/2006/relationships/slide" Target="slides/slide15.xml"/><Relationship Id="rId68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66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61" Type="http://schemas.openxmlformats.org/officeDocument/2006/relationships/slide" Target="slides/slide13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Master" Target="slideMasters/slideMaster1.xml"/><Relationship Id="rId56" Type="http://schemas.openxmlformats.org/officeDocument/2006/relationships/slide" Target="slides/slide8.xml"/><Relationship Id="rId64" Type="http://schemas.openxmlformats.org/officeDocument/2006/relationships/slide" Target="slides/slide16.xml"/><Relationship Id="rId69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1.xml"/><Relationship Id="rId67" Type="http://schemas.openxmlformats.org/officeDocument/2006/relationships/handoutMaster" Target="handoutMasters/handoutMaster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6.xml"/><Relationship Id="rId62" Type="http://schemas.openxmlformats.org/officeDocument/2006/relationships/slide" Target="slides/slide14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A45CD7-9454-489C-BCF0-3B1D83B51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0987A-7912-44D0-9DAF-9517809DD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0A782-DC36-44A0-9EF5-F6B3B5C12E49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21CC2-6B50-4469-B9AF-22408EE71E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D316A-31AE-4200-9D68-C83DDB9D3D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BDE4-D08E-49F0-BB61-0A814DE2A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38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8215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8215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2F4FEF18-17EB-4219-ACC6-102F9AEDAE3D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5" tIns="46067" rIns="92135" bIns="4606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2135" tIns="46067" rIns="92135" bIns="460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8214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8214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488DCF99-22F0-4D4D-88B7-7F1565E49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7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DCF99-22F0-4D4D-88B7-7F1565E49F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3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DCF99-22F0-4D4D-88B7-7F1565E49F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e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e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e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e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">
            <a:extLst>
              <a:ext uri="{FF2B5EF4-FFF2-40B4-BE49-F238E27FC236}">
                <a16:creationId xmlns:a16="http://schemas.microsoft.com/office/drawing/2014/main" id="{9951F095-226D-4DC2-8D51-4B7534539B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917" y="3811061"/>
            <a:ext cx="5472246" cy="1015663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6pPr>
            <a:lvl7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7pPr>
            <a:lvl8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8pPr>
            <a:lvl9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Style one (Subtitle)</a:t>
            </a:r>
          </a:p>
          <a:p>
            <a:pPr lvl="1"/>
            <a:r>
              <a:rPr lang="en-US" dirty="0"/>
              <a:t>Style two (Presenter/Client name)</a:t>
            </a:r>
          </a:p>
          <a:p>
            <a:pPr lvl="2"/>
            <a:r>
              <a:rPr lang="en-US" dirty="0"/>
              <a:t>Style three</a:t>
            </a:r>
          </a:p>
          <a:p>
            <a:pPr lvl="4"/>
            <a:r>
              <a:rPr lang="en-US" dirty="0"/>
              <a:t>Style four</a:t>
            </a:r>
          </a:p>
        </p:txBody>
      </p:sp>
      <p:sp>
        <p:nvSpPr>
          <p:cNvPr id="12" name="Title" descr="{&quot;templafy&quot;:{&quot;id&quot;:&quot;5755cf13-431b-4e0a-b9bb-3c9ce3564f7d&quot;}}" title="text">
            <a:extLst>
              <a:ext uri="{FF2B5EF4-FFF2-40B4-BE49-F238E27FC236}">
                <a16:creationId xmlns:a16="http://schemas.microsoft.com/office/drawing/2014/main" id="{736B9D71-0E70-44D3-9BFB-D7B2D49FD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917" y="2799022"/>
            <a:ext cx="7080382" cy="677108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  <p:pic>
        <p:nvPicPr>
          <p:cNvPr id="3" name="image" descr="{&quot;templafy&quot;:{&quot;id&quot;:&quot;7bd577ca-c86e-4ad7-b860-cc74303d0355&quot;}}">
            <a:extLst>
              <a:ext uri="{FF2B5EF4-FFF2-40B4-BE49-F238E27FC236}">
                <a16:creationId xmlns:a16="http://schemas.microsoft.com/office/drawing/2014/main" id="{13AE51BE-04FC-451C-9EC5-BC4037DBA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71736" cy="738092"/>
          </a:xfrm>
          <a:prstGeom prst="rect">
            <a:avLst/>
          </a:prstGeom>
        </p:spPr>
      </p:pic>
      <p:sp>
        <p:nvSpPr>
          <p:cNvPr id="8" name="Rectangle 7" descr="{&quot;templafy&quot;:{&quot;id&quot;:&quot;23bf48c8-443c-4cb4-8220-2a02c3765622&quot;}}">
            <a:extLst>
              <a:ext uri="{FF2B5EF4-FFF2-40B4-BE49-F238E27FC236}">
                <a16:creationId xmlns:a16="http://schemas.microsoft.com/office/drawing/2014/main" id="{4ADEDD54-1119-44A0-8526-727E55813B66}"/>
              </a:ext>
            </a:extLst>
          </p:cNvPr>
          <p:cNvSpPr/>
          <p:nvPr userDrawn="1"/>
        </p:nvSpPr>
        <p:spPr>
          <a:xfrm>
            <a:off x="526917" y="6544950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tx1"/>
              </a:solidFill>
            </a:endParaRPr>
          </a:p>
        </p:txBody>
      </p:sp>
      <p:sp>
        <p:nvSpPr>
          <p:cNvPr id="6" name="DATE" descr="{&quot;templafy&quot;:{&quot;id&quot;:&quot;f153c45f-a216-4787-a156-84557d15d439&quot;}}" title="Form.Date">
            <a:extLst>
              <a:ext uri="{FF2B5EF4-FFF2-40B4-BE49-F238E27FC236}">
                <a16:creationId xmlns:a16="http://schemas.microsoft.com/office/drawing/2014/main" id="{C0600C77-8C6D-46CC-A05D-13A956020A0F}"/>
              </a:ext>
            </a:extLst>
          </p:cNvPr>
          <p:cNvSpPr/>
          <p:nvPr userDrawn="1"/>
        </p:nvSpPr>
        <p:spPr>
          <a:xfrm>
            <a:off x="527050" y="6178188"/>
            <a:ext cx="274320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r>
              <a:rPr lang="en-GB" sz="1000">
                <a:solidFill>
                  <a:schemeClr val="tx1"/>
                </a:solidFill>
              </a:rPr>
              <a:t>6 November 2023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90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3D2C0E4-7B71-4691-9CAB-81B6780FB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Content 2">
            <a:extLst>
              <a:ext uri="{FF2B5EF4-FFF2-40B4-BE49-F238E27FC236}">
                <a16:creationId xmlns:a16="http://schemas.microsoft.com/office/drawing/2014/main" id="{11EC136A-4658-4EEF-839E-AB82720C099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89662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1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9BACF-04D2-4ED7-BB2F-ADE97552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802280A-0D5B-4C66-A94C-D9C0BDA0A7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CFB7C-D34B-4899-A072-581C87FB207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414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">
            <a:extLst>
              <a:ext uri="{FF2B5EF4-FFF2-40B4-BE49-F238E27FC236}">
                <a16:creationId xmlns:a16="http://schemas.microsoft.com/office/drawing/2014/main" id="{08FC428E-EBD0-4247-AFD6-6704374D43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80186" cy="4607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296E59DD-DB6C-435A-9116-1314C5389FD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81724" y="1701800"/>
            <a:ext cx="5480186" cy="4607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7996A876-C275-4267-8912-5EF60659D25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A49BACF-04D2-4ED7-BB2F-ADE97552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 – 1 line only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3AFCA1AE-EE27-491F-BE81-40D869FEA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9575171A-AB19-467A-B54B-37936C0C5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MOTT MACDONALD" descr="{&quot;templafy&quot;:{&quot;id&quot;:&quot;38e7d431-9a30-4da2-8c56-b49131c4cf2d&quot;}}" title="UserProfile.Language.PpEntity">
            <a:extLst>
              <a:ext uri="{FF2B5EF4-FFF2-40B4-BE49-F238E27FC236}">
                <a16:creationId xmlns:a16="http://schemas.microsoft.com/office/drawing/2014/main" id="{360E037E-C553-4BA7-A703-522C9A354E25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Mott MacDonald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1" name="CLASS" descr="{&quot;templafy&quot;:{&quot;id&quot;:&quot;6a899a90-aa69-4dde-b6c5-4f6200bd23d5&quot;}}" hidden="1">
            <a:extLst>
              <a:ext uri="{FF2B5EF4-FFF2-40B4-BE49-F238E27FC236}">
                <a16:creationId xmlns:a16="http://schemas.microsoft.com/office/drawing/2014/main" id="{6BA968C7-8FB2-4567-8ED6-BABA276053C4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7268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3D2C0E4-7B71-4691-9CAB-81B6780FB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1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A8941-0A09-4903-908B-FC975DC81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C9B0AD58-2BC2-48A0-BF1B-9375A650788B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55006-F2D7-41AC-B3D8-06D622FA7A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843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3D2C0E4-7B71-4691-9CAB-81B6780FB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1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A704F-467E-4FEF-9D8F-25EE43B3D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D1885749-BEC3-42CD-A846-2220D64BCE7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0E048-AF69-4412-AFF6-5CC30A6FE6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914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Content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A49BACF-04D2-4ED7-BB2F-ADE97552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 – 1 line only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08FC428E-EBD0-4247-AFD6-6704374D43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80186" cy="4607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248A71DA-4764-46C9-8E85-B03975F67D2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53B9C04-971F-489B-8C09-AD4A5162B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10393B4A-7F48-4837-A1E6-76C95F571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MOTT MACDONALD" descr="{&quot;templafy&quot;:{&quot;id&quot;:&quot;e36a92fb-eb58-4b82-88c7-da64a74f6ebe&quot;}}" title="UserProfile.Language.PpEntity">
            <a:extLst>
              <a:ext uri="{FF2B5EF4-FFF2-40B4-BE49-F238E27FC236}">
                <a16:creationId xmlns:a16="http://schemas.microsoft.com/office/drawing/2014/main" id="{60402E90-7061-4794-9E84-1671A1637D63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Mott MacDonald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9" name="CLASS" descr="{&quot;templafy&quot;:{&quot;id&quot;:&quot;58a9e369-1463-49ae-9538-ae0fc9b40b8a&quot;}}" hidden="1">
            <a:extLst>
              <a:ext uri="{FF2B5EF4-FFF2-40B4-BE49-F238E27FC236}">
                <a16:creationId xmlns:a16="http://schemas.microsoft.com/office/drawing/2014/main" id="{986DF998-2FCF-43BF-A18E-C8C9871CD2C9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5721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4E06CD7D-1E83-40B8-AB93-13814154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9E1DDBB4-72D0-48C0-994E-9FEB6058B3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609688-38EE-4F91-9066-3305E6AAE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18AE0E0A-55B4-4BA1-A70F-413CB99FF4E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28756091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62EC735F-6046-4C2B-B84E-0EBB20F2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7CDED-60BC-429B-AAEE-6FDE38213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CE4EA79A-EB5D-42F2-A79A-91D2B179EB7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09012-6937-46CD-AF1A-1AC4BA6757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32016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">
            <a:extLst>
              <a:ext uri="{FF2B5EF4-FFF2-40B4-BE49-F238E27FC236}">
                <a16:creationId xmlns:a16="http://schemas.microsoft.com/office/drawing/2014/main" id="{A4666E35-C863-44D5-9A2B-CC193CA5191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A49BACF-04D2-4ED7-BB2F-ADE97552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 – 1 line only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E82C6173-1517-475E-BEB7-D8B174F08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6821DC58-139F-42C6-8454-463740AC5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MOTT MACDONALD" descr="{&quot;templafy&quot;:{&quot;id&quot;:&quot;3669d7c2-fa61-474e-9e97-760531e075e8&quot;}}" title="UserProfile.Language.PpEntity">
            <a:extLst>
              <a:ext uri="{FF2B5EF4-FFF2-40B4-BE49-F238E27FC236}">
                <a16:creationId xmlns:a16="http://schemas.microsoft.com/office/drawing/2014/main" id="{D8F201DE-B081-4704-8CA4-5006D62533DB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Mott MacDonald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8" name="CLASS" descr="{&quot;templafy&quot;:{&quot;id&quot;:&quot;08bca50e-31b2-42cb-8167-63d00af550d5&quot;}}" hidden="1">
            <a:extLst>
              <a:ext uri="{FF2B5EF4-FFF2-40B4-BE49-F238E27FC236}">
                <a16:creationId xmlns:a16="http://schemas.microsoft.com/office/drawing/2014/main" id="{FAA09B43-F1D4-4247-9D1F-387AC36CF096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4890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1/2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5999188" cy="6858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72000" tIns="0" rIns="72000" bIns="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DAC77-31E4-475B-94A4-0881122BC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637" y="529167"/>
            <a:ext cx="5472276" cy="461665"/>
          </a:xfrm>
        </p:spPr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2E9AA089-F0E4-4DE2-9B72-8CFDE283DCF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189634" y="1008938"/>
            <a:ext cx="5472276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400593471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3/4">
            <a:extLst>
              <a:ext uri="{FF2B5EF4-FFF2-40B4-BE49-F238E27FC236}">
                <a16:creationId xmlns:a16="http://schemas.microsoft.com/office/drawing/2014/main" id="{CD966848-0161-4300-BF5B-4D13F816F23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975911" cy="6858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72000" tIns="0" rIns="72000" bIns="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9291B6-6301-4A08-AF57-4FA5BE97F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162" y="529167"/>
            <a:ext cx="6335751" cy="461665"/>
          </a:xfrm>
        </p:spPr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02F24C2-90A7-4B01-B93B-A574A7F09B83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26159" y="1008938"/>
            <a:ext cx="6335751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2650050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N/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">
            <a:extLst>
              <a:ext uri="{FF2B5EF4-FFF2-40B4-BE49-F238E27FC236}">
                <a16:creationId xmlns:a16="http://schemas.microsoft.com/office/drawing/2014/main" id="{9951F095-226D-4DC2-8D51-4B7534539B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917" y="3811061"/>
            <a:ext cx="5472246" cy="1015663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60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6pPr>
            <a:lvl7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7pPr>
            <a:lvl8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8pPr>
            <a:lvl9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Style one (Subtitle)</a:t>
            </a:r>
          </a:p>
          <a:p>
            <a:pPr lvl="1"/>
            <a:r>
              <a:rPr lang="en-US" dirty="0"/>
              <a:t>Style two (Presenter/Client name)</a:t>
            </a:r>
          </a:p>
          <a:p>
            <a:pPr lvl="2"/>
            <a:r>
              <a:rPr lang="en-US" dirty="0"/>
              <a:t>Style three</a:t>
            </a:r>
          </a:p>
          <a:p>
            <a:pPr lvl="4"/>
            <a:r>
              <a:rPr lang="en-US" dirty="0"/>
              <a:t>Style four</a:t>
            </a:r>
          </a:p>
        </p:txBody>
      </p:sp>
      <p:sp>
        <p:nvSpPr>
          <p:cNvPr id="12" name="Title" descr="{&quot;templafy&quot;:{&quot;id&quot;:&quot;5755cf13-431b-4e0a-b9bb-3c9ce3564f7d&quot;}}" title="text">
            <a:extLst>
              <a:ext uri="{FF2B5EF4-FFF2-40B4-BE49-F238E27FC236}">
                <a16:creationId xmlns:a16="http://schemas.microsoft.com/office/drawing/2014/main" id="{736B9D71-0E70-44D3-9BFB-D7B2D49FD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917" y="2799022"/>
            <a:ext cx="7080382" cy="677108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10" name="LOGO 2">
            <a:extLst>
              <a:ext uri="{FF2B5EF4-FFF2-40B4-BE49-F238E27FC236}">
                <a16:creationId xmlns:a16="http://schemas.microsoft.com/office/drawing/2014/main" id="{2FDED80F-3890-440B-8C5A-C5EBA0D6A2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58356" y="527051"/>
            <a:ext cx="1336679" cy="738716"/>
          </a:xfrm>
        </p:spPr>
        <p:txBody>
          <a:bodyPr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9" name="LOGO 1">
            <a:extLst>
              <a:ext uri="{FF2B5EF4-FFF2-40B4-BE49-F238E27FC236}">
                <a16:creationId xmlns:a16="http://schemas.microsoft.com/office/drawing/2014/main" id="{09B0418B-42D8-4E7A-8539-5E16E8F8A6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11321" y="527051"/>
            <a:ext cx="1336679" cy="738716"/>
          </a:xfrm>
        </p:spPr>
        <p:txBody>
          <a:bodyPr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3" name="image" descr="{&quot;templafy&quot;:{&quot;id&quot;:&quot;5f3438be-9bb3-4ebe-a4dc-3cc20e810140&quot;}}">
            <a:extLst>
              <a:ext uri="{FF2B5EF4-FFF2-40B4-BE49-F238E27FC236}">
                <a16:creationId xmlns:a16="http://schemas.microsoft.com/office/drawing/2014/main" id="{EC180508-FBB7-2273-CA96-2381B4D2C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71736" cy="738092"/>
          </a:xfrm>
          <a:prstGeom prst="rect">
            <a:avLst/>
          </a:prstGeom>
        </p:spPr>
      </p:pic>
      <p:sp>
        <p:nvSpPr>
          <p:cNvPr id="8" name="Rectangle 7" descr="{&quot;templafy&quot;:{&quot;id&quot;:&quot;95e26c7d-5cd0-4cb8-a3a3-27de7e4f03e9&quot;}}">
            <a:extLst>
              <a:ext uri="{FF2B5EF4-FFF2-40B4-BE49-F238E27FC236}">
                <a16:creationId xmlns:a16="http://schemas.microsoft.com/office/drawing/2014/main" id="{88D9172A-D409-485C-9FF0-F5FAFAFE6FED}"/>
              </a:ext>
            </a:extLst>
          </p:cNvPr>
          <p:cNvSpPr/>
          <p:nvPr userDrawn="1"/>
        </p:nvSpPr>
        <p:spPr>
          <a:xfrm>
            <a:off x="526917" y="6544950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tx1"/>
              </a:solidFill>
            </a:endParaRPr>
          </a:p>
        </p:txBody>
      </p:sp>
      <p:sp>
        <p:nvSpPr>
          <p:cNvPr id="13" name="DATE" descr="{&quot;templafy&quot;:{&quot;id&quot;:&quot;fd063b2f-601d-4d2e-a401-d828af2a1455&quot;}}" title="Form.Date">
            <a:extLst>
              <a:ext uri="{FF2B5EF4-FFF2-40B4-BE49-F238E27FC236}">
                <a16:creationId xmlns:a16="http://schemas.microsoft.com/office/drawing/2014/main" id="{49B191DC-89D8-451F-996E-51E8B9F47C5E}"/>
              </a:ext>
            </a:extLst>
          </p:cNvPr>
          <p:cNvSpPr/>
          <p:nvPr userDrawn="1"/>
        </p:nvSpPr>
        <p:spPr>
          <a:xfrm>
            <a:off x="527050" y="6162800"/>
            <a:ext cx="2743200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r>
              <a:rPr lang="en-GB" sz="1200">
                <a:solidFill>
                  <a:schemeClr val="tx1"/>
                </a:solidFill>
              </a:rPr>
              <a:t>6 November 2023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288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1/2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89638" y="0"/>
            <a:ext cx="5999187" cy="6858000"/>
          </a:xfrm>
          <a:prstGeom prst="rect">
            <a:avLst/>
          </a:prstGeom>
          <a:solidFill>
            <a:schemeClr val="tx2"/>
          </a:solidFill>
        </p:spPr>
        <p:txBody>
          <a:bodyPr vert="horz" lIns="72000" tIns="0" rIns="72000" bIns="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67B4B4-32C5-43B2-BE0E-11A683DA2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824" y="529167"/>
            <a:ext cx="5472276" cy="461665"/>
          </a:xfrm>
        </p:spPr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966D09F1-3AA4-4C22-AB24-9F35D4E7440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4821" y="1008938"/>
            <a:ext cx="5472276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49475310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3/4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12914" y="0"/>
            <a:ext cx="4975911" cy="6858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72000" tIns="0" rIns="72000" bIns="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C66D0F-D709-44DF-AC2F-2FF0D2FAC1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824" y="529167"/>
            <a:ext cx="6196176" cy="461665"/>
          </a:xfrm>
        </p:spPr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ECC46890-4994-448C-8E9B-70ADBEF37DFF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4821" y="1008938"/>
            <a:ext cx="6196176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18473044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AA80A0B9-3AAB-48C3-8C56-CDCB523F4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88825" cy="5397499"/>
          </a:xfrm>
          <a:solidFill>
            <a:schemeClr val="tx2"/>
          </a:solidFill>
        </p:spPr>
        <p:txBody>
          <a:bodyPr vert="horz" lIns="0" tIns="457200" rIns="0" bIns="0" rtlCol="0" anchor="ctr" anchorCtr="0">
            <a:noAutofit/>
          </a:bodyPr>
          <a:lstStyle>
            <a:lvl1pPr algn="ctr">
              <a:defRPr lang="en-GB" sz="32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47EEC1C-53F3-427B-A3D9-DE2705633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915" y="5526913"/>
            <a:ext cx="11134998" cy="461665"/>
          </a:xfrm>
        </p:spPr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7760D46-0E51-420A-B17D-DE05AE23ADD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6006684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732097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AA80A0B9-3AAB-48C3-8C56-CDCB523F4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solidFill>
            <a:schemeClr val="tx2"/>
          </a:solidFill>
        </p:spPr>
        <p:txBody>
          <a:bodyPr vert="horz" lIns="0" tIns="457200" rIns="0" bIns="0" rtlCol="0" anchor="ctr" anchorCtr="0">
            <a:noAutofit/>
          </a:bodyPr>
          <a:lstStyle>
            <a:lvl1pPr>
              <a:defRPr lang="en-GB" sz="4500" b="1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INSERT IMAGE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04679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C1BBD0-21A1-4954-8C73-29A3AC5AD0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C9480-5EAA-4140-B550-A0A28B5BC2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8767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305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93922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21416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43811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4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8435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N/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">
            <a:extLst>
              <a:ext uri="{FF2B5EF4-FFF2-40B4-BE49-F238E27FC236}">
                <a16:creationId xmlns:a16="http://schemas.microsoft.com/office/drawing/2014/main" id="{520FF694-9FF9-4CF5-B4E0-87268CC23A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917" y="3811061"/>
            <a:ext cx="5472246" cy="1015663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6pPr>
            <a:lvl7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7pPr>
            <a:lvl8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8pPr>
            <a:lvl9pPr marL="0" indent="0" algn="l">
              <a:spcAft>
                <a:spcPts val="1200"/>
              </a:spcAft>
              <a:buNone/>
              <a:tabLst>
                <a:tab pos="0" algn="l"/>
              </a:tabLst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Style one (Subtitle)</a:t>
            </a:r>
          </a:p>
          <a:p>
            <a:pPr lvl="1"/>
            <a:r>
              <a:rPr lang="en-US" dirty="0"/>
              <a:t>Style two (Presenter/Client name)</a:t>
            </a:r>
          </a:p>
          <a:p>
            <a:pPr lvl="2"/>
            <a:r>
              <a:rPr lang="en-US" dirty="0"/>
              <a:t>Style three</a:t>
            </a:r>
          </a:p>
          <a:p>
            <a:pPr lvl="4"/>
            <a:r>
              <a:rPr lang="en-US" dirty="0"/>
              <a:t>Style four</a:t>
            </a:r>
          </a:p>
        </p:txBody>
      </p:sp>
      <p:sp>
        <p:nvSpPr>
          <p:cNvPr id="11" name="Title" descr="{&quot;templafy&quot;:{&quot;id&quot;:&quot;5755cf13-431b-4e0a-b9bb-3c9ce3564f7d&quot;}}" title="text">
            <a:extLst>
              <a:ext uri="{FF2B5EF4-FFF2-40B4-BE49-F238E27FC236}">
                <a16:creationId xmlns:a16="http://schemas.microsoft.com/office/drawing/2014/main" id="{E5D0BC48-5862-4884-83B7-4ADC6D93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918" y="2799022"/>
            <a:ext cx="6760990" cy="677108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  <p:pic>
        <p:nvPicPr>
          <p:cNvPr id="6" name="image" descr="UserProfile.Logo.LogoWhite&#10;&#10;{&quot;templafy&quot;:{&quot;type&quot;:&quot;image&quot;,&quot;binding&quot;:&quot;UserProfile.Logo.LogoWhite&quot;,&quot;inheritDimensions&quot;:&quot;inheritNone&quot;,&quot;height&quot;:&quot;{{UserProfile.Logo.PpLogoHeight}}&quot;}}">
            <a:extLst>
              <a:ext uri="{FF2B5EF4-FFF2-40B4-BE49-F238E27FC236}">
                <a16:creationId xmlns:a16="http://schemas.microsoft.com/office/drawing/2014/main" id="{972643E3-91DE-48FB-992D-C2DDBF65E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64000" cy="738000"/>
          </a:xfrm>
          <a:prstGeom prst="rect">
            <a:avLst/>
          </a:prstGeom>
        </p:spPr>
      </p:pic>
      <p:sp>
        <p:nvSpPr>
          <p:cNvPr id="8" name="Rectangle 7" descr="{&quot;templafy&quot;:{&quot;id&quot;:&quot;c93858df-a355-4894-84ac-945653fc0a41&quot;}}">
            <a:extLst>
              <a:ext uri="{FF2B5EF4-FFF2-40B4-BE49-F238E27FC236}">
                <a16:creationId xmlns:a16="http://schemas.microsoft.com/office/drawing/2014/main" id="{F55355B6-7B41-4DFF-A7E3-75411D1D3EAC}"/>
              </a:ext>
            </a:extLst>
          </p:cNvPr>
          <p:cNvSpPr/>
          <p:nvPr userDrawn="1"/>
        </p:nvSpPr>
        <p:spPr>
          <a:xfrm>
            <a:off x="526917" y="6544950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  <p:sp>
        <p:nvSpPr>
          <p:cNvPr id="9" name="DATE" descr="{&quot;templafy&quot;:{&quot;id&quot;:&quot;42e3c9aa-a24a-4bcd-8fc8-48dc519b09d8&quot;}}" title="Form.Date">
            <a:extLst>
              <a:ext uri="{FF2B5EF4-FFF2-40B4-BE49-F238E27FC236}">
                <a16:creationId xmlns:a16="http://schemas.microsoft.com/office/drawing/2014/main" id="{8B42E69A-2C04-489E-AA73-DAD4B432EAB0}"/>
              </a:ext>
            </a:extLst>
          </p:cNvPr>
          <p:cNvSpPr/>
          <p:nvPr userDrawn="1"/>
        </p:nvSpPr>
        <p:spPr>
          <a:xfrm>
            <a:off x="527050" y="6178188"/>
            <a:ext cx="274320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r>
              <a:rPr lang="en-GB" sz="1000">
                <a:solidFill>
                  <a:schemeClr val="bg1"/>
                </a:solidFill>
              </a:rPr>
              <a:t>6 November 2023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262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5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60991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6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56117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Var 7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11394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OGO (A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{&quot;templafy&quot;:{&quot;id&quot;:&quot;452483a2-38ed-4810-97cf-b4c2361b1c3e&quot;}}">
            <a:extLst>
              <a:ext uri="{FF2B5EF4-FFF2-40B4-BE49-F238E27FC236}">
                <a16:creationId xmlns:a16="http://schemas.microsoft.com/office/drawing/2014/main" id="{E701A5CE-88BD-4541-9554-EEF86CA32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71736" cy="7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675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OGO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UserProfile.Logo.LogoWhite&#10;&#10;{&quot;templafy&quot;:{&quot;type&quot;:&quot;image&quot;,&quot;binding&quot;:&quot;UserProfile.Logo.LogeWhite&quot;,&quot;inheritDimensions&quot;:&quot;inheritNone&quot;,&quot;height&quot;:&quot;{{UserProfile.Logo.PpLogoHeight}}&quot;}}">
            <a:extLst>
              <a:ext uri="{FF2B5EF4-FFF2-40B4-BE49-F238E27FC236}">
                <a16:creationId xmlns:a16="http://schemas.microsoft.com/office/drawing/2014/main" id="{5E9CDD0E-15A1-488F-8334-C3878352C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64000" cy="7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4783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N/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hank you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526914" y="2921169"/>
            <a:ext cx="423834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6600" b="1" dirty="0">
              <a:solidFill>
                <a:schemeClr val="tx1"/>
              </a:solidFill>
            </a:endParaRPr>
          </a:p>
        </p:txBody>
      </p:sp>
      <p:pic>
        <p:nvPicPr>
          <p:cNvPr id="3" name="image" descr="{&quot;templafy&quot;:{&quot;id&quot;:&quot;3d5a1739-dc10-4f8c-8e20-07f9cbd570b2&quot;}}">
            <a:extLst>
              <a:ext uri="{FF2B5EF4-FFF2-40B4-BE49-F238E27FC236}">
                <a16:creationId xmlns:a16="http://schemas.microsoft.com/office/drawing/2014/main" id="{C2E0E668-D097-9F9C-2E9B-DEC93B45D1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" y="527051"/>
            <a:ext cx="871736" cy="738092"/>
          </a:xfrm>
          <a:prstGeom prst="rect">
            <a:avLst/>
          </a:prstGeom>
        </p:spPr>
      </p:pic>
      <p:sp>
        <p:nvSpPr>
          <p:cNvPr id="4" name="Rectangle 3" descr="{&quot;templafy&quot;:{&quot;id&quot;:&quot;f32270a3-6df0-49c2-92b4-fa03724e6020&quot;}}">
            <a:extLst>
              <a:ext uri="{FF2B5EF4-FFF2-40B4-BE49-F238E27FC236}">
                <a16:creationId xmlns:a16="http://schemas.microsoft.com/office/drawing/2014/main" id="{6C5B5893-660A-4324-8745-BA513FEB49E3}"/>
              </a:ext>
            </a:extLst>
          </p:cNvPr>
          <p:cNvSpPr/>
          <p:nvPr userDrawn="1"/>
        </p:nvSpPr>
        <p:spPr>
          <a:xfrm>
            <a:off x="526917" y="6544950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4118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ex Slid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">
            <a:extLst>
              <a:ext uri="{FF2B5EF4-FFF2-40B4-BE49-F238E27FC236}">
                <a16:creationId xmlns:a16="http://schemas.microsoft.com/office/drawing/2014/main" id="{57BCBDC0-E93E-40E6-8077-760110EEFBB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26915" y="1692169"/>
            <a:ext cx="11134999" cy="4617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558AF48C-1F76-4633-A0D9-E8CE74BB7F64}"/>
              </a:ext>
            </a:extLst>
          </p:cNvPr>
          <p:cNvCxnSpPr>
            <a:cxnSpLocks/>
          </p:cNvCxnSpPr>
          <p:nvPr userDrawn="1"/>
        </p:nvCxnSpPr>
        <p:spPr>
          <a:xfrm>
            <a:off x="531712" y="1404341"/>
            <a:ext cx="111254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94F833F-07E3-4960-8C56-8D02DEDA3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 – 1 line only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F1414CC2-82B4-4BE1-85B4-E5717803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112101DD-D8C9-4C87-B7C3-48E210E12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MOTT MACDONALD" descr="{&quot;templafy&quot;:{&quot;id&quot;:&quot;28c9a22a-32b2-4d46-bb52-3650b54ce40d&quot;}}" title="UserProfile.Language.PpEntity">
            <a:extLst>
              <a:ext uri="{FF2B5EF4-FFF2-40B4-BE49-F238E27FC236}">
                <a16:creationId xmlns:a16="http://schemas.microsoft.com/office/drawing/2014/main" id="{AFF39282-D6ED-43E9-B547-568736DA7ED5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Mott MacDonald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1" name="CLASS" descr="{&quot;templafy&quot;:{&quot;id&quot;:&quot;9476822d-71b5-48c8-a204-59de4ff2055e&quot;}}" hidden="1">
            <a:extLst>
              <a:ext uri="{FF2B5EF4-FFF2-40B4-BE49-F238E27FC236}">
                <a16:creationId xmlns:a16="http://schemas.microsoft.com/office/drawing/2014/main" id="{395070C2-3A2E-4187-A0BE-15E523B4FEB5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19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7346">
          <p15:clr>
            <a:srgbClr val="FBAE40"/>
          </p15:clr>
        </p15:guide>
        <p15:guide id="4" pos="3899">
          <p15:clr>
            <a:srgbClr val="FBAE40"/>
          </p15:clr>
        </p15:guide>
        <p15:guide id="5" pos="3779">
          <p15:clr>
            <a:srgbClr val="FBAE40"/>
          </p15:clr>
        </p15:guide>
        <p15:guide id="6" pos="332">
          <p15:clr>
            <a:srgbClr val="FBAE40"/>
          </p15:clr>
        </p15:guide>
        <p15:guide id="7" orient="horz" pos="588">
          <p15:clr>
            <a:srgbClr val="FBAE40"/>
          </p15:clr>
        </p15:guide>
        <p15:guide id="8" orient="horz" pos="769">
          <p15:clr>
            <a:srgbClr val="FBAE40"/>
          </p15:clr>
        </p15:guide>
        <p15:guide id="9" orient="horz" pos="3975">
          <p15:clr>
            <a:srgbClr val="FBAE40"/>
          </p15:clr>
        </p15:guide>
        <p15:guide id="10" orient="horz" pos="10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2FC5CE1F-8189-47F4-AEB5-2C80CB996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2C708DEB-8BC6-488B-B60A-0CECBCB1AA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57226F2C-BD1C-480B-87E8-4F326C15FD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2" y="1701800"/>
            <a:ext cx="1113499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85B40A-895D-448A-9BAE-AE8A33983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81176E8F-2808-460E-AE32-FB85364C716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63763555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3D2C0E4-7B71-4691-9CAB-81B6780FB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4" y="1701800"/>
            <a:ext cx="11134995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0904-F5D0-4C1A-97CD-642C391E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CFFAB6CD-3D83-4CB7-80C3-D6012D72E453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FF07C-B00E-44FC-A575-D81E0DDC02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530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4" y="1701800"/>
            <a:ext cx="11134995" cy="4607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97747906-0456-4AC5-A1CD-16552040007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AB30904-F5D0-4C1A-97CD-642C391E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 – 1 line only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24330B0-CBEF-428E-9779-AD56DFE74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5283A01D-6B0C-472E-BD8B-4753030AA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MOTT MACDONALD" descr="{&quot;templafy&quot;:{&quot;id&quot;:&quot;686f84b9-f04c-4103-b094-db83ba0f025f&quot;}}" title="UserProfile.Language.PpEntity">
            <a:extLst>
              <a:ext uri="{FF2B5EF4-FFF2-40B4-BE49-F238E27FC236}">
                <a16:creationId xmlns:a16="http://schemas.microsoft.com/office/drawing/2014/main" id="{CA2F9CC8-C9D4-4CF3-95F5-D4271C2BD529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Mott MacDonald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8" name="CLASS" descr="{&quot;templafy&quot;:{&quot;id&quot;:&quot;b98643c2-4fe2-4f42-814f-03f4a0e2e87b&quot;}}" hidden="1">
            <a:extLst>
              <a:ext uri="{FF2B5EF4-FFF2-40B4-BE49-F238E27FC236}">
                <a16:creationId xmlns:a16="http://schemas.microsoft.com/office/drawing/2014/main" id="{C0C3D4E7-CB66-4AEA-A74F-65BD571609D3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03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3D2C0E4-7B71-4691-9CAB-81B6780FB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8866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8866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Content 2">
            <a:extLst>
              <a:ext uri="{FF2B5EF4-FFF2-40B4-BE49-F238E27FC236}">
                <a16:creationId xmlns:a16="http://schemas.microsoft.com/office/drawing/2014/main" id="{11EC136A-4658-4EEF-839E-AB82720C099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89662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1">
            <a:extLst>
              <a:ext uri="{FF2B5EF4-FFF2-40B4-BE49-F238E27FC236}">
                <a16:creationId xmlns:a16="http://schemas.microsoft.com/office/drawing/2014/main" id="{290F6EDB-1A60-4AC5-81A6-9A2367ED52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915" y="1701800"/>
            <a:ext cx="5472248" cy="4607984"/>
          </a:xfrm>
        </p:spPr>
        <p:txBody>
          <a:bodyPr/>
          <a:lstStyle>
            <a:lvl1pPr>
              <a:defRPr/>
            </a:lvl1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1A18E-4FF3-4E22-8AFF-884CC89E5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 – 1 line only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CA8B9774-B192-419D-9C8F-D95200F3C6E4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26912" y="1008938"/>
            <a:ext cx="11134998" cy="33855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Subtitle – 1 line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9000-B880-4781-BB1E-BA981984341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60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4A7DE-EC20-4A3F-AEE1-3157CE62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529167"/>
            <a:ext cx="11134998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lvl="0"/>
            <a:r>
              <a:rPr lang="en-US" dirty="0"/>
              <a:t>Title style – 1 line only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1183-74E1-4692-9DAB-EB4B6A6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915" y="1709531"/>
            <a:ext cx="11134998" cy="4617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 Infographics</a:t>
            </a:r>
          </a:p>
          <a:p>
            <a:pPr lvl="6"/>
            <a:r>
              <a:rPr lang="en-US" dirty="0"/>
              <a:t>7 Header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1094180" y="6552214"/>
            <a:ext cx="567595" cy="1312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1218866"/>
            <a:fld id="{2490C926-4C7A-4456-B603-8FB00524CD8E}" type="slidenum">
              <a:rPr lang="en-GB" smtClean="0"/>
              <a:pPr defTabSz="1218866"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B45F5A2D-6431-4483-A37B-8C8BD72A4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4574" y="6540333"/>
            <a:ext cx="4999678" cy="1431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OTT MACDONALD" descr="{&quot;templafy&quot;:{&quot;id&quot;:&quot;cbf48977-22fe-4f21-b51d-e0f328c58901&quot;}}" title="UserProfile.Language.PpEntity">
            <a:extLst>
              <a:ext uri="{FF2B5EF4-FFF2-40B4-BE49-F238E27FC236}">
                <a16:creationId xmlns:a16="http://schemas.microsoft.com/office/drawing/2014/main" id="{078D976C-CF9B-4E85-B03C-CA36DE3337F3}"/>
              </a:ext>
            </a:extLst>
          </p:cNvPr>
          <p:cNvSpPr txBox="1"/>
          <p:nvPr userDrawn="1"/>
        </p:nvSpPr>
        <p:spPr>
          <a:xfrm>
            <a:off x="526915" y="6540333"/>
            <a:ext cx="2200243" cy="143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>
                <a:solidFill>
                  <a:schemeClr val="tx1"/>
                </a:solidFill>
              </a:rPr>
              <a:t>Mott MacDonald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8" name="CLASS" descr="{&quot;templafy&quot;:{&quot;id&quot;:&quot;3090bc4d-a34d-4c80-9c8d-939708fcb602&quot;}}" hidden="1">
            <a:extLst>
              <a:ext uri="{FF2B5EF4-FFF2-40B4-BE49-F238E27FC236}">
                <a16:creationId xmlns:a16="http://schemas.microsoft.com/office/drawing/2014/main" id="{373DD903-8E3F-4CC6-B96F-4B41958A845D}"/>
              </a:ext>
            </a:extLst>
          </p:cNvPr>
          <p:cNvSpPr/>
          <p:nvPr userDrawn="1"/>
        </p:nvSpPr>
        <p:spPr>
          <a:xfrm>
            <a:off x="526917" y="178647"/>
            <a:ext cx="265105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/>
            <a:endParaRPr lang="en-GB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1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9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4001" r:id="rId8"/>
    <p:sldLayoutId id="2147483975" r:id="rId9"/>
    <p:sldLayoutId id="2147483976" r:id="rId10"/>
    <p:sldLayoutId id="2147484002" r:id="rId11"/>
    <p:sldLayoutId id="2147483977" r:id="rId12"/>
    <p:sldLayoutId id="2147483978" r:id="rId13"/>
    <p:sldLayoutId id="2147484003" r:id="rId14"/>
    <p:sldLayoutId id="2147483980" r:id="rId15"/>
    <p:sldLayoutId id="2147483981" r:id="rId16"/>
    <p:sldLayoutId id="2147484004" r:id="rId17"/>
    <p:sldLayoutId id="2147483982" r:id="rId18"/>
    <p:sldLayoutId id="2147484000" r:id="rId19"/>
    <p:sldLayoutId id="2147483983" r:id="rId20"/>
    <p:sldLayoutId id="2147483984" r:id="rId21"/>
    <p:sldLayoutId id="2147483985" r:id="rId22"/>
    <p:sldLayoutId id="2147483987" r:id="rId23"/>
    <p:sldLayoutId id="2147483988" r:id="rId24"/>
    <p:sldLayoutId id="2147483989" r:id="rId25"/>
    <p:sldLayoutId id="2147483990" r:id="rId26"/>
    <p:sldLayoutId id="2147483991" r:id="rId27"/>
    <p:sldLayoutId id="2147483992" r:id="rId28"/>
    <p:sldLayoutId id="2147483993" r:id="rId29"/>
    <p:sldLayoutId id="2147483994" r:id="rId30"/>
    <p:sldLayoutId id="2147483995" r:id="rId31"/>
    <p:sldLayoutId id="2147483996" r:id="rId32"/>
    <p:sldLayoutId id="2147483997" r:id="rId33"/>
    <p:sldLayoutId id="2147483998" r:id="rId34"/>
  </p:sldLayoutIdLst>
  <p:transition>
    <p:fade/>
  </p:transition>
  <p:hf sldNum="0" hdr="0" ftr="0"/>
  <p:txStyles>
    <p:titleStyle>
      <a:lvl1pPr algn="l" defTabSz="914171" rtl="0" eaLnBrk="1" latinLnBrk="0" hangingPunct="1">
        <a:lnSpc>
          <a:spcPct val="100000"/>
        </a:lnSpc>
        <a:spcBef>
          <a:spcPct val="0"/>
        </a:spcBef>
        <a:buNone/>
        <a:defRPr lang="en-GB" sz="2800" b="1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" indent="-13716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" indent="-18288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02920" indent="-18288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5300" kern="1200" cap="all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" indent="-201168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+mj-lt"/>
        <a:buAutoNum type="arabicParenR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" indent="-201168" algn="l" defTabSz="91417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+mj-lt"/>
        <a:buAutoNum type="alphaUcPeriod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2">
          <p15:clr>
            <a:srgbClr val="F26B43"/>
          </p15:clr>
        </p15:guide>
        <p15:guide id="3" pos="332">
          <p15:clr>
            <a:srgbClr val="F26B43"/>
          </p15:clr>
        </p15:guide>
        <p15:guide id="4" pos="7346">
          <p15:clr>
            <a:srgbClr val="F26B43"/>
          </p15:clr>
        </p15:guide>
        <p15:guide id="5" pos="3784">
          <p15:clr>
            <a:srgbClr val="F26B43"/>
          </p15:clr>
        </p15:guide>
        <p15:guide id="6" pos="3839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9" orient="horz" pos="333">
          <p15:clr>
            <a:srgbClr val="F26B43"/>
          </p15:clr>
        </p15:guide>
        <p15:guide id="10" pos="3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3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13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45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4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emf"/><Relationship Id="rId2" Type="http://schemas.openxmlformats.org/officeDocument/2006/relationships/customXml" Target="../../customXml/item40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46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38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2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emf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36.xml"/><Relationship Id="rId6" Type="http://schemas.openxmlformats.org/officeDocument/2006/relationships/image" Target="../media/image10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4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33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E0E4FFA1-BC55-4EB5-815E-7EB370CE7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57" y="4784634"/>
            <a:ext cx="5472246" cy="307777"/>
          </a:xfrm>
        </p:spPr>
        <p:txBody>
          <a:bodyPr/>
          <a:lstStyle/>
          <a:p>
            <a:r>
              <a:rPr lang="en-GB" sz="2000" dirty="0"/>
              <a:t>17 January 2024</a:t>
            </a:r>
            <a:endParaRPr lang="sr-Latn-RS" sz="2000" dirty="0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103C5960-0670-4005-8AC0-C4FBD02001F2}"/>
              </a:ext>
            </a:extLst>
          </p:cNvPr>
          <p:cNvSpPr>
            <a:spLocks/>
          </p:cNvSpPr>
          <p:nvPr/>
        </p:nvSpPr>
        <p:spPr>
          <a:xfrm>
            <a:off x="5208270" y="1096010"/>
            <a:ext cx="6980555" cy="5761990"/>
          </a:xfrm>
          <a:custGeom>
            <a:avLst/>
            <a:gdLst/>
            <a:ahLst/>
            <a:cxnLst/>
            <a:rect l="l" t="t" r="r" b="b"/>
            <a:pathLst>
              <a:path w="6980555" h="5761990">
                <a:moveTo>
                  <a:pt x="5767832" y="0"/>
                </a:moveTo>
                <a:lnTo>
                  <a:pt x="0" y="5761431"/>
                </a:lnTo>
                <a:lnTo>
                  <a:pt x="6980097" y="5761431"/>
                </a:lnTo>
                <a:lnTo>
                  <a:pt x="6980097" y="3224860"/>
                </a:lnTo>
                <a:lnTo>
                  <a:pt x="5767832" y="4434649"/>
                </a:lnTo>
                <a:lnTo>
                  <a:pt x="576783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C06FC-AF16-B6CF-E316-71D02DC72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0" y="5599164"/>
            <a:ext cx="1865301" cy="50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8DC3F-FF80-61BE-ED4C-B8741CCED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r="26749"/>
          <a:stretch>
            <a:fillRect/>
          </a:stretch>
        </p:blipFill>
        <p:spPr bwMode="auto">
          <a:xfrm>
            <a:off x="2505285" y="5330773"/>
            <a:ext cx="543600" cy="8517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85B83-1D8F-1E6A-72FB-218F16F03B60}"/>
              </a:ext>
            </a:extLst>
          </p:cNvPr>
          <p:cNvSpPr txBox="1"/>
          <p:nvPr/>
        </p:nvSpPr>
        <p:spPr>
          <a:xfrm>
            <a:off x="3108680" y="5380027"/>
            <a:ext cx="30981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Government of the Republic of Serbia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Ministry of Environmental Protection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Ministry of Finance, </a:t>
            </a:r>
          </a:p>
          <a:p>
            <a:r>
              <a:rPr lang="en-GB" sz="11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Department for Contracting and Financing of </a:t>
            </a:r>
            <a:endParaRPr lang="sr-Latn-RS" sz="1100" dirty="0"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GB" sz="11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EU Funded Programmes</a:t>
            </a:r>
            <a:endParaRPr lang="en-GB" sz="1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0CC06E-FD58-4552-BB88-4852B45F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99" y="1622999"/>
            <a:ext cx="10997808" cy="2154436"/>
          </a:xfrm>
        </p:spPr>
        <p:txBody>
          <a:bodyPr/>
          <a:lstStyle/>
          <a:p>
            <a:r>
              <a:rPr lang="en-US" sz="3600" dirty="0"/>
              <a:t>Construction of municipal wastewater collection and treatment system in </a:t>
            </a:r>
            <a:r>
              <a:rPr lang="en-US" sz="3600" dirty="0" err="1"/>
              <a:t>Čačak</a:t>
            </a:r>
            <a:br>
              <a:rPr lang="en-GB" sz="4000" dirty="0"/>
            </a:br>
            <a:r>
              <a:rPr lang="sr-Latn-RS" sz="1800" dirty="0"/>
              <a:t>Tender Ref. No. NEAR/BEG/2023/EA-OP/0148</a:t>
            </a:r>
            <a:br>
              <a:rPr lang="sr-Latn-RS" sz="1800" dirty="0"/>
            </a:br>
            <a:br>
              <a:rPr lang="en-GB" sz="1400" dirty="0"/>
            </a:br>
            <a:r>
              <a:rPr lang="en-GB" sz="3600" dirty="0"/>
              <a:t>Site Visit and Clarification Meeting</a:t>
            </a:r>
            <a:endParaRPr lang="en-US" sz="36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635073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3" y="396448"/>
            <a:ext cx="3778388" cy="461665"/>
          </a:xfrm>
        </p:spPr>
        <p:txBody>
          <a:bodyPr/>
          <a:lstStyle/>
          <a:p>
            <a:r>
              <a:rPr lang="sr-Latn-RS" dirty="0"/>
              <a:t>SPS Ljubić Polje</a:t>
            </a:r>
            <a:endParaRPr lang="en-US" dirty="0"/>
          </a:p>
        </p:txBody>
      </p:sp>
      <p:pic>
        <p:nvPicPr>
          <p:cNvPr id="7" name="Content Placeholder 3" descr="Marker with solid fill">
            <a:extLst>
              <a:ext uri="{FF2B5EF4-FFF2-40B4-BE49-F238E27FC236}">
                <a16:creationId xmlns:a16="http://schemas.microsoft.com/office/drawing/2014/main" id="{07F6DFD1-1551-F4AC-1F6C-A8F2F869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126" y="3763028"/>
            <a:ext cx="672148" cy="6721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4148D1-5AC0-0DAB-8FA6-CB5CA8918D29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Content Placeholder 3" descr="Marker with solid fill">
            <a:extLst>
              <a:ext uri="{FF2B5EF4-FFF2-40B4-BE49-F238E27FC236}">
                <a16:creationId xmlns:a16="http://schemas.microsoft.com/office/drawing/2014/main" id="{DBBA0FEE-A931-18B4-C7CF-F0B6B23E5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4662" y="3931525"/>
            <a:ext cx="672148" cy="67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2FB3B-D6C4-C20A-9DC2-92B00A0AD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49" y="201248"/>
            <a:ext cx="8181976" cy="645550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CB912A-142C-D1DA-5B4F-714CB64C8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438014"/>
              </p:ext>
            </p:extLst>
          </p:nvPr>
        </p:nvGraphicFramePr>
        <p:xfrm>
          <a:off x="526912" y="973358"/>
          <a:ext cx="3987938" cy="133721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4788">
                  <a:extLst>
                    <a:ext uri="{9D8B030D-6E8A-4147-A177-3AD203B41FA5}">
                      <a16:colId xmlns:a16="http://schemas.microsoft.com/office/drawing/2014/main" val="183804130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96043002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795069955"/>
                    </a:ext>
                  </a:extLst>
                </a:gridCol>
              </a:tblGrid>
              <a:tr h="359141">
                <a:tc>
                  <a:txBody>
                    <a:bodyPr/>
                    <a:lstStyle/>
                    <a:p>
                      <a:r>
                        <a:rPr lang="sr-Latn-RS" sz="1600" dirty="0"/>
                        <a:t>SPS </a:t>
                      </a:r>
                      <a:r>
                        <a:rPr lang="en-GB" sz="1600" dirty="0" err="1"/>
                        <a:t>Ljubi</a:t>
                      </a:r>
                      <a:r>
                        <a:rPr lang="sr-Latn-RS" sz="1600" dirty="0"/>
                        <a:t>ć Polje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Unit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Value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02824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 (duty)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l/s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350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168907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Head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Contractor to design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333250"/>
                  </a:ext>
                </a:extLst>
              </a:tr>
            </a:tbl>
          </a:graphicData>
        </a:graphic>
      </p:graphicFrame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6042325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2" y="396448"/>
            <a:ext cx="11135001" cy="461665"/>
          </a:xfrm>
        </p:spPr>
        <p:txBody>
          <a:bodyPr/>
          <a:lstStyle/>
          <a:p>
            <a:r>
              <a:rPr lang="sr-Latn-RS" dirty="0"/>
              <a:t>SPS Beljina</a:t>
            </a:r>
            <a:endParaRPr lang="en-US" dirty="0"/>
          </a:p>
        </p:txBody>
      </p:sp>
      <p:pic>
        <p:nvPicPr>
          <p:cNvPr id="7" name="Content Placeholder 3" descr="Marker with solid fill">
            <a:extLst>
              <a:ext uri="{FF2B5EF4-FFF2-40B4-BE49-F238E27FC236}">
                <a16:creationId xmlns:a16="http://schemas.microsoft.com/office/drawing/2014/main" id="{07F6DFD1-1551-F4AC-1F6C-A8F2F869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126" y="3763028"/>
            <a:ext cx="672148" cy="6721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4148D1-5AC0-0DAB-8FA6-CB5CA8918D29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Content Placeholder 3" descr="Marker with solid fill">
            <a:extLst>
              <a:ext uri="{FF2B5EF4-FFF2-40B4-BE49-F238E27FC236}">
                <a16:creationId xmlns:a16="http://schemas.microsoft.com/office/drawing/2014/main" id="{DBBA0FEE-A931-18B4-C7CF-F0B6B23E5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4662" y="3931525"/>
            <a:ext cx="672148" cy="672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ED75A7-3F7E-D3AF-5AD1-A242CD1AD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5" t="3575" r="1835"/>
          <a:stretch/>
        </p:blipFill>
        <p:spPr>
          <a:xfrm>
            <a:off x="526912" y="906002"/>
            <a:ext cx="7410393" cy="5555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BD0E-9ECC-1C14-66BE-9B047DAF7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085" y="2346016"/>
            <a:ext cx="4868230" cy="365117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6D3E34-AFEB-C00D-9368-C3468DF3A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795762"/>
              </p:ext>
            </p:extLst>
          </p:nvPr>
        </p:nvGraphicFramePr>
        <p:xfrm>
          <a:off x="7937305" y="858113"/>
          <a:ext cx="3987938" cy="11172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4788">
                  <a:extLst>
                    <a:ext uri="{9D8B030D-6E8A-4147-A177-3AD203B41FA5}">
                      <a16:colId xmlns:a16="http://schemas.microsoft.com/office/drawing/2014/main" val="183804130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96043002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795069955"/>
                    </a:ext>
                  </a:extLst>
                </a:gridCol>
              </a:tblGrid>
              <a:tr h="359141">
                <a:tc>
                  <a:txBody>
                    <a:bodyPr/>
                    <a:lstStyle/>
                    <a:p>
                      <a:r>
                        <a:rPr lang="sr-Latn-RS" sz="1600" dirty="0"/>
                        <a:t>SPS Beljina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Unit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Value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02824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 (duty)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l/s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168907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Head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Contractor to design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333250"/>
                  </a:ext>
                </a:extLst>
              </a:tr>
            </a:tbl>
          </a:graphicData>
        </a:graphic>
      </p:graphicFrame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449402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2" y="396448"/>
            <a:ext cx="11135001" cy="461665"/>
          </a:xfrm>
        </p:spPr>
        <p:txBody>
          <a:bodyPr/>
          <a:lstStyle/>
          <a:p>
            <a:r>
              <a:rPr lang="sr-Latn-RS" dirty="0"/>
              <a:t>SPS Košutnjak</a:t>
            </a:r>
            <a:endParaRPr lang="en-US" dirty="0"/>
          </a:p>
        </p:txBody>
      </p:sp>
      <p:pic>
        <p:nvPicPr>
          <p:cNvPr id="7" name="Content Placeholder 3" descr="Marker with solid fill">
            <a:extLst>
              <a:ext uri="{FF2B5EF4-FFF2-40B4-BE49-F238E27FC236}">
                <a16:creationId xmlns:a16="http://schemas.microsoft.com/office/drawing/2014/main" id="{07F6DFD1-1551-F4AC-1F6C-A8F2F869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126" y="3763028"/>
            <a:ext cx="672148" cy="6721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4148D1-5AC0-0DAB-8FA6-CB5CA8918D29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Content Placeholder 3" descr="Marker with solid fill">
            <a:extLst>
              <a:ext uri="{FF2B5EF4-FFF2-40B4-BE49-F238E27FC236}">
                <a16:creationId xmlns:a16="http://schemas.microsoft.com/office/drawing/2014/main" id="{DBBA0FEE-A931-18B4-C7CF-F0B6B23E5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4662" y="3931525"/>
            <a:ext cx="672148" cy="67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8E0DE-A08E-3BD0-3319-0F14986765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" t="357" r="1244" b="1861"/>
          <a:stretch/>
        </p:blipFill>
        <p:spPr>
          <a:xfrm>
            <a:off x="3035299" y="1536699"/>
            <a:ext cx="8697165" cy="520036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9139C7-E78D-2B8C-84D8-4F4086789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095206"/>
              </p:ext>
            </p:extLst>
          </p:nvPr>
        </p:nvGraphicFramePr>
        <p:xfrm>
          <a:off x="456361" y="1055382"/>
          <a:ext cx="4026218" cy="11172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83068">
                  <a:extLst>
                    <a:ext uri="{9D8B030D-6E8A-4147-A177-3AD203B41FA5}">
                      <a16:colId xmlns:a16="http://schemas.microsoft.com/office/drawing/2014/main" val="183804130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96043002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795069955"/>
                    </a:ext>
                  </a:extLst>
                </a:gridCol>
              </a:tblGrid>
              <a:tr h="359141">
                <a:tc>
                  <a:txBody>
                    <a:bodyPr/>
                    <a:lstStyle/>
                    <a:p>
                      <a:r>
                        <a:rPr lang="sr-Latn-RS" sz="1600" dirty="0"/>
                        <a:t>SPS </a:t>
                      </a:r>
                      <a:r>
                        <a:rPr lang="en-GB" sz="1600" dirty="0"/>
                        <a:t>K</a:t>
                      </a:r>
                      <a:r>
                        <a:rPr lang="sr-Latn-RS" sz="1600" dirty="0"/>
                        <a:t>ošutnjak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Unit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dirty="0"/>
                        <a:t>Value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02824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 (duty)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l/s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168907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Head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Contractor to design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33325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5D63847-E8B4-8B18-5222-F5D0F1096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800" y="713210"/>
            <a:ext cx="3375025" cy="335606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55689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CB7E5E-841B-4C12-A03B-EAC27970A697}"/>
              </a:ext>
            </a:extLst>
          </p:cNvPr>
          <p:cNvSpPr>
            <a:spLocks/>
          </p:cNvSpPr>
          <p:nvPr/>
        </p:nvSpPr>
        <p:spPr>
          <a:xfrm>
            <a:off x="595041" y="1181100"/>
            <a:ext cx="2662509" cy="51477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0" dirty="0">
                <a:solidFill>
                  <a:schemeClr val="bg1"/>
                </a:solidFill>
              </a:rPr>
              <a:t>1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Design</a:t>
            </a:r>
          </a:p>
          <a:p>
            <a:pPr defTabSz="913942">
              <a:spcAft>
                <a:spcPts val="1333"/>
              </a:spcAft>
            </a:pPr>
            <a:r>
              <a:rPr lang="en-US" sz="1466" b="1" dirty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Conceptual and Preliminary designs for  SPS </a:t>
            </a:r>
            <a:r>
              <a:rPr lang="en-US" sz="1400" dirty="0" err="1">
                <a:solidFill>
                  <a:schemeClr val="bg1"/>
                </a:solidFill>
              </a:rPr>
              <a:t>Beljina</a:t>
            </a:r>
            <a:r>
              <a:rPr lang="en-US" sz="1400" dirty="0">
                <a:solidFill>
                  <a:schemeClr val="bg1"/>
                </a:solidFill>
              </a:rPr>
              <a:t> only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</a:t>
            </a: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Designs for Construction for all SPSs</a:t>
            </a:r>
          </a:p>
          <a:p>
            <a:pPr defTabSz="913942">
              <a:spcAft>
                <a:spcPts val="1333"/>
              </a:spcAft>
            </a:pP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As built design for all SPSs</a:t>
            </a:r>
            <a:endParaRPr lang="sr-Latn-RS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endParaRPr lang="en-GB" sz="1466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354471-3587-4406-A840-4A9A74BD9738}"/>
              </a:ext>
            </a:extLst>
          </p:cNvPr>
          <p:cNvSpPr>
            <a:spLocks/>
          </p:cNvSpPr>
          <p:nvPr/>
        </p:nvSpPr>
        <p:spPr>
          <a:xfrm>
            <a:off x="3527161" y="1181101"/>
            <a:ext cx="2781596" cy="51477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2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Construction</a:t>
            </a:r>
          </a:p>
          <a:p>
            <a:pPr defTabSz="913942">
              <a:spcAft>
                <a:spcPts val="1333"/>
              </a:spcAft>
            </a:pPr>
            <a:r>
              <a:rPr lang="en-GB" sz="1333" dirty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SPS </a:t>
            </a:r>
            <a:r>
              <a:rPr lang="en-US" sz="1400" dirty="0" err="1">
                <a:solidFill>
                  <a:schemeClr val="bg1"/>
                </a:solidFill>
              </a:rPr>
              <a:t>Ljubi</a:t>
            </a:r>
            <a:r>
              <a:rPr lang="sr-Latn-RS" sz="1400" dirty="0">
                <a:solidFill>
                  <a:schemeClr val="bg1"/>
                </a:solidFill>
              </a:rPr>
              <a:t>ć Polje with access road (based on Emplo</a:t>
            </a:r>
            <a:r>
              <a:rPr lang="en-GB" sz="1400" dirty="0">
                <a:solidFill>
                  <a:schemeClr val="bg1"/>
                </a:solidFill>
              </a:rPr>
              <a:t>yer’s design)</a:t>
            </a:r>
            <a:endParaRPr lang="en-US" sz="1400" dirty="0">
              <a:solidFill>
                <a:schemeClr val="bg1"/>
              </a:solidFill>
            </a:endParaRP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</a:t>
            </a:r>
            <a:r>
              <a:rPr lang="sr-Latn-R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SPS Beljina</a:t>
            </a: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sr-Latn-RS" sz="1400" dirty="0">
                <a:solidFill>
                  <a:schemeClr val="bg1"/>
                </a:solidFill>
              </a:rPr>
              <a:t>(based on </a:t>
            </a:r>
            <a:r>
              <a:rPr lang="en-GB" sz="1400" dirty="0">
                <a:solidFill>
                  <a:schemeClr val="bg1"/>
                </a:solidFill>
              </a:rPr>
              <a:t>Contractor’s design)</a:t>
            </a:r>
            <a:endParaRPr lang="en-GB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sr-Latn-R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SPS Košutnjak</a:t>
            </a: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sr-Latn-RS" sz="1400" dirty="0">
                <a:solidFill>
                  <a:schemeClr val="bg1"/>
                </a:solidFill>
              </a:rPr>
              <a:t>(based on Emplo</a:t>
            </a:r>
            <a:r>
              <a:rPr lang="en-GB" sz="1400" dirty="0">
                <a:solidFill>
                  <a:schemeClr val="bg1"/>
                </a:solidFill>
              </a:rPr>
              <a:t>yer’s design)</a:t>
            </a:r>
            <a:endParaRPr lang="en-US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endParaRPr lang="sr-Latn-RS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7F4ECE-DD9E-434B-8E15-204827428F49}"/>
              </a:ext>
            </a:extLst>
          </p:cNvPr>
          <p:cNvSpPr>
            <a:spLocks/>
          </p:cNvSpPr>
          <p:nvPr/>
        </p:nvSpPr>
        <p:spPr>
          <a:xfrm>
            <a:off x="6525957" y="1181101"/>
            <a:ext cx="2662509" cy="51477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3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Tests on Completion and Taking Over 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Pre-commissioning tests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Commissioning tests</a:t>
            </a:r>
          </a:p>
          <a:p>
            <a:pPr defTabSz="913942">
              <a:spcAft>
                <a:spcPts val="1333"/>
              </a:spcAft>
            </a:pP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B1B73C-88A8-4063-9C1F-A4F23712CB9C}"/>
              </a:ext>
            </a:extLst>
          </p:cNvPr>
          <p:cNvSpPr>
            <a:spLocks/>
          </p:cNvSpPr>
          <p:nvPr/>
        </p:nvSpPr>
        <p:spPr>
          <a:xfrm>
            <a:off x="9405666" y="1181101"/>
            <a:ext cx="2662509" cy="51477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4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DNP 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DNP 365 days</a:t>
            </a:r>
          </a:p>
          <a:p>
            <a:pPr defTabSz="913942">
              <a:spcAft>
                <a:spcPts val="1333"/>
              </a:spcAft>
            </a:pP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5FCFDF-8F4A-42C9-8F28-B88E9366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Part </a:t>
            </a:r>
            <a:r>
              <a:rPr lang="en-GB" dirty="0"/>
              <a:t>2</a:t>
            </a:r>
            <a:r>
              <a:rPr lang="sr-Latn-RS" dirty="0"/>
              <a:t>: Scope of Works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388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4" y="386980"/>
            <a:ext cx="11300650" cy="857620"/>
          </a:xfrm>
        </p:spPr>
        <p:txBody>
          <a:bodyPr/>
          <a:lstStyle/>
          <a:p>
            <a: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sr-Latn-R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Cleaning, CCTV inspection, design and rehabilitation of sewers </a:t>
            </a:r>
            <a:r>
              <a:rPr lang="sr-Latn-RS" sz="2800" dirty="0">
                <a:solidFill>
                  <a:schemeClr val="bg1"/>
                </a:solidFill>
              </a:rPr>
              <a:t>(based on Emplo</a:t>
            </a:r>
            <a:r>
              <a:rPr lang="en-GB" sz="2800" dirty="0">
                <a:solidFill>
                  <a:schemeClr val="bg1"/>
                </a:solidFill>
              </a:rPr>
              <a:t>yer’s design)</a:t>
            </a:r>
            <a:b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5EC887-1BB6-63DF-6057-D3A2F9868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14" y="1244600"/>
            <a:ext cx="6321120" cy="5295899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20E086D-F307-C3E0-D2B7-6523EFA18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64457"/>
              </p:ext>
            </p:extLst>
          </p:nvPr>
        </p:nvGraphicFramePr>
        <p:xfrm>
          <a:off x="6352425" y="1624253"/>
          <a:ext cx="5703739" cy="2392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58627">
                  <a:extLst>
                    <a:ext uri="{9D8B030D-6E8A-4147-A177-3AD203B41FA5}">
                      <a16:colId xmlns:a16="http://schemas.microsoft.com/office/drawing/2014/main" val="2372229323"/>
                    </a:ext>
                  </a:extLst>
                </a:gridCol>
                <a:gridCol w="2488548">
                  <a:extLst>
                    <a:ext uri="{9D8B030D-6E8A-4147-A177-3AD203B41FA5}">
                      <a16:colId xmlns:a16="http://schemas.microsoft.com/office/drawing/2014/main" val="3135189982"/>
                    </a:ext>
                  </a:extLst>
                </a:gridCol>
                <a:gridCol w="1168412">
                  <a:extLst>
                    <a:ext uri="{9D8B030D-6E8A-4147-A177-3AD203B41FA5}">
                      <a16:colId xmlns:a16="http://schemas.microsoft.com/office/drawing/2014/main" val="439654981"/>
                    </a:ext>
                  </a:extLst>
                </a:gridCol>
                <a:gridCol w="1388152">
                  <a:extLst>
                    <a:ext uri="{9D8B030D-6E8A-4147-A177-3AD203B41FA5}">
                      <a16:colId xmlns:a16="http://schemas.microsoft.com/office/drawing/2014/main" val="2394016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Latn-RS" dirty="0"/>
                        <a:t>No.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/>
                        <a:t>Street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Depth</a:t>
                      </a:r>
                    </a:p>
                    <a:p>
                      <a:pPr algn="ctr"/>
                      <a:r>
                        <a:rPr lang="sr-Latn-RS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Material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4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Heroja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Đurakića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3.0-4.0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Ceramic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18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Hajduk </a:t>
                      </a:r>
                      <a:r>
                        <a:rPr lang="en-GB" dirty="0" err="1"/>
                        <a:t>Veljkova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4.5-5.0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Concrete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239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Veselina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Milekica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F.Filipovica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R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4.5-5.0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Ceramic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58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Vojvode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Stepe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R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4.5-5.0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Concrete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14493"/>
                  </a:ext>
                </a:extLst>
              </a:tr>
            </a:tbl>
          </a:graphicData>
        </a:graphic>
      </p:graphicFrame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9551503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4" y="386980"/>
            <a:ext cx="11300650" cy="857620"/>
          </a:xfrm>
        </p:spPr>
        <p:txBody>
          <a:bodyPr/>
          <a:lstStyle/>
          <a:p>
            <a:r>
              <a:rPr lang="sr-Latn-R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Time for Completion</a:t>
            </a:r>
            <a:r>
              <a:rPr lang="sr-Latn-RS" sz="2800" dirty="0">
                <a:solidFill>
                  <a:schemeClr val="bg1"/>
                </a:solidFill>
              </a:rPr>
              <a:t>(based on Emplo</a:t>
            </a:r>
            <a:r>
              <a:rPr lang="en-GB" sz="2800" dirty="0">
                <a:solidFill>
                  <a:schemeClr val="bg1"/>
                </a:solidFill>
              </a:rPr>
              <a:t>yer’s design)</a:t>
            </a:r>
            <a:b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35397B-148C-2DAD-47BD-02595D1B9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674001"/>
              </p:ext>
            </p:extLst>
          </p:nvPr>
        </p:nvGraphicFramePr>
        <p:xfrm>
          <a:off x="526914" y="1160679"/>
          <a:ext cx="10908000" cy="45000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658977">
                  <a:extLst>
                    <a:ext uri="{9D8B030D-6E8A-4147-A177-3AD203B41FA5}">
                      <a16:colId xmlns:a16="http://schemas.microsoft.com/office/drawing/2014/main" val="461027386"/>
                    </a:ext>
                  </a:extLst>
                </a:gridCol>
                <a:gridCol w="4249023">
                  <a:extLst>
                    <a:ext uri="{9D8B030D-6E8A-4147-A177-3AD203B41FA5}">
                      <a16:colId xmlns:a16="http://schemas.microsoft.com/office/drawing/2014/main" val="2797679430"/>
                    </a:ext>
                  </a:extLst>
                </a:gridCol>
              </a:tblGrid>
              <a:tr h="493989">
                <a:tc>
                  <a:txBody>
                    <a:bodyPr/>
                    <a:lstStyle/>
                    <a:p>
                      <a:r>
                        <a:rPr lang="sr-Latn-RS" dirty="0"/>
                        <a:t>Activity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dirty="0"/>
                        <a:t>Duration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814749"/>
                  </a:ext>
                </a:extLst>
              </a:tr>
              <a:tr h="101502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 1: Preparation of designs for the construction of the WWTP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Prelići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(update/adjustments of Employer’s designs, obtaining updated Location Conditions and approval on adjusted Preliminary Design, Design for Construction Permit, Design for Construction)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365 days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C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ommencement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9856740"/>
                  </a:ext>
                </a:extLst>
              </a:tr>
              <a:tr h="507514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 3: Completion of CCTV investigations in preparation for sewer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 days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C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ommencement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9561048"/>
                  </a:ext>
                </a:extLst>
              </a:tr>
              <a:tr h="49398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 4: Supply of Sewer Cleaning and Investigation Equipment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 days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from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C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ommencement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0329284"/>
                  </a:ext>
                </a:extLst>
              </a:tr>
              <a:tr h="507514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ual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design, preliminary design and other design for rehabilitation of sewers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365 days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from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C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ommencement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4218793"/>
                  </a:ext>
                </a:extLst>
              </a:tr>
              <a:tr h="49398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Time for Completion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1095 days from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C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ommencement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8462648"/>
                  </a:ext>
                </a:extLst>
              </a:tr>
              <a:tr h="49398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Defects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otification </a:t>
                      </a: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eriod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365 calendar days from Issue of Taking-Over Certificate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831757"/>
                  </a:ext>
                </a:extLst>
              </a:tr>
              <a:tr h="49398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Assisted operation during DNP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sr-Latn-R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days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from Issue of Taking-Over Certificate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0646794"/>
                  </a:ext>
                </a:extLst>
              </a:tr>
            </a:tbl>
          </a:graphicData>
        </a:graphic>
      </p:graphicFrame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798432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9C1B5-0F3C-4A87-A94A-C60F11BB984B}"/>
              </a:ext>
            </a:extLst>
          </p:cNvPr>
          <p:cNvSpPr txBox="1">
            <a:spLocks/>
          </p:cNvSpPr>
          <p:nvPr/>
        </p:nvSpPr>
        <p:spPr>
          <a:xfrm>
            <a:off x="1983935" y="2767505"/>
            <a:ext cx="8220955" cy="1322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3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97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Questions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05AC7EA-A8DB-43AA-87A1-791A86763860}"/>
              </a:ext>
            </a:extLst>
          </p:cNvPr>
          <p:cNvSpPr>
            <a:spLocks/>
          </p:cNvSpPr>
          <p:nvPr/>
        </p:nvSpPr>
        <p:spPr>
          <a:xfrm flipH="1">
            <a:off x="0" y="0"/>
            <a:ext cx="12185652" cy="6858000"/>
          </a:xfrm>
          <a:custGeom>
            <a:avLst/>
            <a:gdLst>
              <a:gd name="connsiteX0" fmla="*/ 9144001 w 9144001"/>
              <a:gd name="connsiteY0" fmla="*/ 2415926 h 5143502"/>
              <a:gd name="connsiteX1" fmla="*/ 9144001 w 9144001"/>
              <a:gd name="connsiteY1" fmla="*/ 5143502 h 5143502"/>
              <a:gd name="connsiteX2" fmla="*/ 6416425 w 9144001"/>
              <a:gd name="connsiteY2" fmla="*/ 5143502 h 5143502"/>
              <a:gd name="connsiteX3" fmla="*/ 0 w 9144001"/>
              <a:gd name="connsiteY3" fmla="*/ 0 h 5143502"/>
              <a:gd name="connsiteX4" fmla="*/ 2151456 w 9144001"/>
              <a:gd name="connsiteY4" fmla="*/ 0 h 5143502"/>
              <a:gd name="connsiteX5" fmla="*/ 0 w 9144001"/>
              <a:gd name="connsiteY5" fmla="*/ 2151455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1" h="5143502">
                <a:moveTo>
                  <a:pt x="9144001" y="2415926"/>
                </a:moveTo>
                <a:lnTo>
                  <a:pt x="9144001" y="5143502"/>
                </a:lnTo>
                <a:lnTo>
                  <a:pt x="6416425" y="5143502"/>
                </a:lnTo>
                <a:close/>
                <a:moveTo>
                  <a:pt x="0" y="0"/>
                </a:moveTo>
                <a:lnTo>
                  <a:pt x="2151456" y="0"/>
                </a:lnTo>
                <a:lnTo>
                  <a:pt x="0" y="21514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3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859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80CC06E-FD58-4552-BB88-4852B45F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14" y="3013502"/>
            <a:ext cx="7080382" cy="830997"/>
          </a:xfrm>
        </p:spPr>
        <p:txBody>
          <a:bodyPr/>
          <a:lstStyle/>
          <a:p>
            <a:r>
              <a:rPr lang="en-GB" sz="5400" dirty="0"/>
              <a:t>Thank you</a:t>
            </a:r>
            <a:endParaRPr lang="en-US" sz="5400" dirty="0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103C5960-0670-4005-8AC0-C4FBD02001F2}"/>
              </a:ext>
            </a:extLst>
          </p:cNvPr>
          <p:cNvSpPr>
            <a:spLocks/>
          </p:cNvSpPr>
          <p:nvPr/>
        </p:nvSpPr>
        <p:spPr>
          <a:xfrm>
            <a:off x="5208270" y="1096010"/>
            <a:ext cx="6980555" cy="5761990"/>
          </a:xfrm>
          <a:custGeom>
            <a:avLst/>
            <a:gdLst/>
            <a:ahLst/>
            <a:cxnLst/>
            <a:rect l="l" t="t" r="r" b="b"/>
            <a:pathLst>
              <a:path w="6980555" h="5761990">
                <a:moveTo>
                  <a:pt x="5767832" y="0"/>
                </a:moveTo>
                <a:lnTo>
                  <a:pt x="0" y="5761431"/>
                </a:lnTo>
                <a:lnTo>
                  <a:pt x="6980097" y="5761431"/>
                </a:lnTo>
                <a:lnTo>
                  <a:pt x="6980097" y="3224860"/>
                </a:lnTo>
                <a:lnTo>
                  <a:pt x="5767832" y="4434649"/>
                </a:lnTo>
                <a:lnTo>
                  <a:pt x="576783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C06FC-AF16-B6CF-E316-71D02DC72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" y="5563903"/>
            <a:ext cx="1633863" cy="4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8DC3F-FF80-61BE-ED4C-B8741CCED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r="26749"/>
          <a:stretch>
            <a:fillRect/>
          </a:stretch>
        </p:blipFill>
        <p:spPr bwMode="auto">
          <a:xfrm>
            <a:off x="2291964" y="5511616"/>
            <a:ext cx="351790" cy="551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85B83-1D8F-1E6A-72FB-218F16F03B60}"/>
              </a:ext>
            </a:extLst>
          </p:cNvPr>
          <p:cNvSpPr txBox="1"/>
          <p:nvPr/>
        </p:nvSpPr>
        <p:spPr>
          <a:xfrm>
            <a:off x="2730739" y="5450846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Government of the Republic of Serbia</a:t>
            </a:r>
            <a:endParaRPr lang="en-GB" sz="1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GB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Ministry of Environmental Protection</a:t>
            </a:r>
            <a:endParaRPr lang="en-GB" sz="1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GB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Ministry of Finance, </a:t>
            </a:r>
            <a:endParaRPr lang="en-GB" sz="1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Department for Contracting and Financing of </a:t>
            </a:r>
            <a:endParaRPr lang="sr-Latn-RS" sz="800" dirty="0"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EU Funded Programmes</a:t>
            </a:r>
            <a:endParaRPr lang="en-GB" sz="8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264549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3F8FE-8777-ABB4-16F6-0627CF83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14" y="1392997"/>
            <a:ext cx="9322763" cy="4607984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1: 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and construction of WWTP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Prelići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construction of the access road to the WWTP</a:t>
            </a: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2: 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Rehabilitation of sewage pumping stations PS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Ljubić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Polje, PS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Beljina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PS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Košutnjak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construction of the access road to the pumping station PS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Ljubić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Polje</a:t>
            </a: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3: Cleaning, CCTV inspection, design and rehabilitation of sewers</a:t>
            </a: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4: 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Supply of sewer cleaning and investigation equipment</a:t>
            </a:r>
            <a:endParaRPr lang="en-GB" sz="2800" dirty="0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529167"/>
            <a:ext cx="11134998" cy="863830"/>
          </a:xfrm>
        </p:spPr>
        <p:txBody>
          <a:bodyPr/>
          <a:lstStyle/>
          <a:p>
            <a:r>
              <a:rPr lang="en-GB" dirty="0"/>
              <a:t>The Works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3643F9-2EEB-B1BB-27F2-7371EDC1F940}"/>
              </a:ext>
            </a:extLst>
          </p:cNvPr>
          <p:cNvSpPr/>
          <p:nvPr/>
        </p:nvSpPr>
        <p:spPr>
          <a:xfrm>
            <a:off x="10031543" y="859853"/>
            <a:ext cx="2162409" cy="4296347"/>
          </a:xfrm>
          <a:custGeom>
            <a:avLst/>
            <a:gdLst>
              <a:gd name="connsiteX0" fmla="*/ 2133872 w 2162409"/>
              <a:gd name="connsiteY0" fmla="*/ 0 h 4296347"/>
              <a:gd name="connsiteX1" fmla="*/ 2162409 w 2162409"/>
              <a:gd name="connsiteY1" fmla="*/ 0 h 4296347"/>
              <a:gd name="connsiteX2" fmla="*/ 2162409 w 2162409"/>
              <a:gd name="connsiteY2" fmla="*/ 4296347 h 4296347"/>
              <a:gd name="connsiteX3" fmla="*/ 0 w 2162409"/>
              <a:gd name="connsiteY3" fmla="*/ 2133873 h 4296347"/>
              <a:gd name="connsiteX4" fmla="*/ 2133872 w 2162409"/>
              <a:gd name="connsiteY4" fmla="*/ 0 h 429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409" h="4296347">
                <a:moveTo>
                  <a:pt x="2133872" y="0"/>
                </a:moveTo>
                <a:lnTo>
                  <a:pt x="2162409" y="0"/>
                </a:lnTo>
                <a:lnTo>
                  <a:pt x="2162409" y="4296347"/>
                </a:lnTo>
                <a:lnTo>
                  <a:pt x="0" y="2133873"/>
                </a:lnTo>
                <a:lnTo>
                  <a:pt x="213387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2ACEF0A-E2DD-B482-20E4-2BD5144EE3FD}"/>
              </a:ext>
            </a:extLst>
          </p:cNvPr>
          <p:cNvSpPr/>
          <p:nvPr/>
        </p:nvSpPr>
        <p:spPr>
          <a:xfrm>
            <a:off x="6291087" y="4088374"/>
            <a:ext cx="5370688" cy="2753258"/>
          </a:xfrm>
          <a:custGeom>
            <a:avLst/>
            <a:gdLst>
              <a:gd name="connsiteX0" fmla="*/ 2685343 w 5370688"/>
              <a:gd name="connsiteY0" fmla="*/ 0 h 2753258"/>
              <a:gd name="connsiteX1" fmla="*/ 5370688 w 5370688"/>
              <a:gd name="connsiteY1" fmla="*/ 2685332 h 2753258"/>
              <a:gd name="connsiteX2" fmla="*/ 5302765 w 5370688"/>
              <a:gd name="connsiteY2" fmla="*/ 2753258 h 2753258"/>
              <a:gd name="connsiteX3" fmla="*/ 67925 w 5370688"/>
              <a:gd name="connsiteY3" fmla="*/ 2753258 h 2753258"/>
              <a:gd name="connsiteX4" fmla="*/ 0 w 5370688"/>
              <a:gd name="connsiteY4" fmla="*/ 2685332 h 2753258"/>
              <a:gd name="connsiteX5" fmla="*/ 2685343 w 5370688"/>
              <a:gd name="connsiteY5" fmla="*/ 0 h 275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0688" h="2753258">
                <a:moveTo>
                  <a:pt x="2685343" y="0"/>
                </a:moveTo>
                <a:lnTo>
                  <a:pt x="5370688" y="2685332"/>
                </a:lnTo>
                <a:lnTo>
                  <a:pt x="5302765" y="2753258"/>
                </a:lnTo>
                <a:lnTo>
                  <a:pt x="67925" y="2753258"/>
                </a:lnTo>
                <a:lnTo>
                  <a:pt x="0" y="2685332"/>
                </a:lnTo>
                <a:lnTo>
                  <a:pt x="268534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5133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15" y="529167"/>
            <a:ext cx="11300650" cy="857620"/>
          </a:xfrm>
        </p:spPr>
        <p:txBody>
          <a:bodyPr/>
          <a:lstStyle/>
          <a:p>
            <a:r>
              <a:rPr lang="sr-Latn-R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Location of </a:t>
            </a:r>
            <a:br>
              <a:rPr lang="sr-Latn-R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Works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6165A69-F9A1-0438-8F7B-4825B3A75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607" y="0"/>
            <a:ext cx="9663093" cy="685800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967334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529167"/>
            <a:ext cx="11300650" cy="857620"/>
          </a:xfrm>
        </p:spPr>
        <p:txBody>
          <a:bodyPr/>
          <a:lstStyle/>
          <a:p>
            <a: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1: 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and construction of WWTP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Prelići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construction of the access road to the WWTP</a:t>
            </a:r>
            <a:b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AB5875-8935-1967-CC70-C93F3ADE3FD7}"/>
              </a:ext>
            </a:extLst>
          </p:cNvPr>
          <p:cNvSpPr txBox="1"/>
          <p:nvPr/>
        </p:nvSpPr>
        <p:spPr>
          <a:xfrm>
            <a:off x="7404652" y="1369852"/>
            <a:ext cx="46415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Location of the WWTP</a:t>
            </a:r>
          </a:p>
          <a:p>
            <a:endParaRPr lang="en-GB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/>
              <a:t>1 km east of the town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/>
              <a:t>Bordered by three water courses:</a:t>
            </a:r>
          </a:p>
          <a:p>
            <a:pPr marL="80002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r-Latn-RS" dirty="0"/>
              <a:t>Atenica River in the West</a:t>
            </a:r>
          </a:p>
          <a:p>
            <a:pPr marL="80002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r-Latn-RS" dirty="0"/>
              <a:t>Zapadna Morava River in the North</a:t>
            </a:r>
          </a:p>
          <a:p>
            <a:pPr marL="80002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r-Latn-RS" dirty="0"/>
              <a:t>Trnava River in the East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/>
              <a:t>Cadastral plots 138, 139, 140/1, 140/2, 140/3, 141, 142/1, 142/2, 142/3, 148/1, 148/2 in Atenica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/>
              <a:t>Total area ~ 5,4 ha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6B9CF6-D26F-D646-DF6B-005B94298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15" y="1386787"/>
            <a:ext cx="6552642" cy="426857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917834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409835"/>
            <a:ext cx="11300650" cy="857620"/>
          </a:xfrm>
        </p:spPr>
        <p:txBody>
          <a:bodyPr/>
          <a:lstStyle/>
          <a:p>
            <a: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1: 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and construction of WWTP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Prelići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construction of the access road to the WWTP</a:t>
            </a:r>
            <a:b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7F20F9-82A3-7FC3-3AD6-E47B4633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9" y="1369852"/>
            <a:ext cx="7351379" cy="52326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AB5875-8935-1967-CC70-C93F3ADE3FD7}"/>
              </a:ext>
            </a:extLst>
          </p:cNvPr>
          <p:cNvSpPr txBox="1"/>
          <p:nvPr/>
        </p:nvSpPr>
        <p:spPr>
          <a:xfrm>
            <a:off x="7404652" y="1369852"/>
            <a:ext cx="46415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Contract Interfaces</a:t>
            </a:r>
          </a:p>
          <a:p>
            <a:endParaRPr lang="sr-Latn-R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sr-Latn-RS" dirty="0">
                <a:cs typeface="Times New Roman" panose="02020603050405020304" pitchFamily="18" charset="0"/>
              </a:rPr>
              <a:t>Access road – app. 200 m to the Southeast of onterchange with southern by-pass around Čačak;</a:t>
            </a:r>
          </a:p>
          <a:p>
            <a:pPr marL="342900" indent="-342900">
              <a:buAutoNum type="arabicPeriod"/>
            </a:pPr>
            <a:r>
              <a:rPr lang="sr-Latn-RS" dirty="0">
                <a:cs typeface="Times New Roman" panose="02020603050405020304" pitchFamily="18" charset="0"/>
              </a:rPr>
              <a:t>New Transformer Station </a:t>
            </a:r>
            <a:r>
              <a:rPr lang="en-GB" dirty="0">
                <a:cs typeface="Times New Roman" panose="02020603050405020304" pitchFamily="18" charset="0"/>
              </a:rPr>
              <a:t>10/0.4 kV (</a:t>
            </a:r>
            <a:r>
              <a:rPr lang="sr-Latn-RS" dirty="0">
                <a:cs typeface="Times New Roman" panose="02020603050405020304" pitchFamily="18" charset="0"/>
              </a:rPr>
              <a:t>10 kV cable connection </a:t>
            </a:r>
            <a:r>
              <a:rPr lang="en-US" dirty="0">
                <a:cs typeface="Times New Roman" panose="02020603050405020304" pitchFamily="18" charset="0"/>
              </a:rPr>
              <a:t>to be installed by Electromre</a:t>
            </a:r>
            <a:r>
              <a:rPr lang="sr-Latn-RS" dirty="0">
                <a:cs typeface="Times New Roman" panose="02020603050405020304" pitchFamily="18" charset="0"/>
              </a:rPr>
              <a:t>ž</a:t>
            </a:r>
            <a:r>
              <a:rPr lang="en-US" dirty="0">
                <a:cs typeface="Times New Roman" panose="02020603050405020304" pitchFamily="18" charset="0"/>
              </a:rPr>
              <a:t>e Čačak)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sr-Latn-RS" dirty="0">
                <a:cs typeface="Times New Roman" panose="02020603050405020304" pitchFamily="18" charset="0"/>
              </a:rPr>
              <a:t>W</a:t>
            </a:r>
            <a:r>
              <a:rPr lang="en-US" dirty="0">
                <a:cs typeface="Times New Roman" panose="02020603050405020304" pitchFamily="18" charset="0"/>
              </a:rPr>
              <a:t>ater meter at entrance of </a:t>
            </a:r>
            <a:r>
              <a:rPr lang="sr-Latn-RS" dirty="0">
                <a:cs typeface="Times New Roman" panose="02020603050405020304" pitchFamily="18" charset="0"/>
              </a:rPr>
              <a:t>the WWTP </a:t>
            </a:r>
            <a:r>
              <a:rPr lang="en-US" dirty="0">
                <a:cs typeface="Times New Roman" panose="02020603050405020304" pitchFamily="18" charset="0"/>
              </a:rPr>
              <a:t>to be installed by PUC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sr-Latn-RS" dirty="0">
                <a:cs typeface="Times New Roman" panose="02020603050405020304" pitchFamily="18" charset="0"/>
              </a:rPr>
              <a:t>SCADA – WAN of PUC via internet;</a:t>
            </a:r>
          </a:p>
          <a:p>
            <a:pPr marL="342900" indent="-342900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Telephone and Internet connection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GB" dirty="0">
                <a:cs typeface="Times New Roman" panose="02020603050405020304" pitchFamily="18" charset="0"/>
              </a:rPr>
              <a:t>Diversion</a:t>
            </a:r>
            <a:r>
              <a:rPr lang="sr-Latn-RS" dirty="0">
                <a:cs typeface="Times New Roman" panose="02020603050405020304" pitchFamily="18" charset="0"/>
              </a:rPr>
              <a:t> </a:t>
            </a:r>
            <a:r>
              <a:rPr lang="en-GB" dirty="0">
                <a:cs typeface="Times New Roman" panose="02020603050405020304" pitchFamily="18" charset="0"/>
              </a:rPr>
              <a:t>manhole to divert wastewater from </a:t>
            </a:r>
            <a:r>
              <a:rPr lang="sr-Latn-RS" dirty="0">
                <a:cs typeface="Times New Roman" panose="02020603050405020304" pitchFamily="18" charset="0"/>
              </a:rPr>
              <a:t>the existing sewer mains DN1200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GB" dirty="0">
                <a:cs typeface="Times New Roman" panose="02020603050405020304" pitchFamily="18" charset="0"/>
              </a:rPr>
              <a:t>to</a:t>
            </a:r>
            <a:r>
              <a:rPr lang="sr-Latn-RS" dirty="0">
                <a:cs typeface="Times New Roman" panose="02020603050405020304" pitchFamily="18" charset="0"/>
              </a:rPr>
              <a:t> the WWTP</a:t>
            </a:r>
          </a:p>
          <a:p>
            <a:pPr marL="342900" indent="-342900">
              <a:buAutoNum type="arabicPeriod"/>
            </a:pPr>
            <a:r>
              <a:rPr lang="en-GB" dirty="0">
                <a:cs typeface="Times New Roman" panose="02020603050405020304" pitchFamily="18" charset="0"/>
              </a:rPr>
              <a:t>Flood protection and t</a:t>
            </a:r>
            <a:r>
              <a:rPr lang="sr-Latn-RS" dirty="0">
                <a:cs typeface="Times New Roman" panose="02020603050405020304" pitchFamily="18" charset="0"/>
              </a:rPr>
              <a:t>reated effluent discharge into the Zapadna Morava river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2587270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529167"/>
            <a:ext cx="3864110" cy="461665"/>
          </a:xfrm>
        </p:spPr>
        <p:txBody>
          <a:bodyPr/>
          <a:lstStyle/>
          <a:p>
            <a:r>
              <a:rPr lang="en-US" dirty="0"/>
              <a:t>Collection Manhole, CSO and </a:t>
            </a:r>
            <a:br>
              <a:rPr lang="en-US" dirty="0"/>
            </a:br>
            <a:r>
              <a:rPr lang="en-US" dirty="0"/>
              <a:t>Diversion Manhole</a:t>
            </a:r>
          </a:p>
        </p:txBody>
      </p:sp>
      <p:pic>
        <p:nvPicPr>
          <p:cNvPr id="6" name="Content Placeholder 3" descr="Marker with solid fill">
            <a:extLst>
              <a:ext uri="{FF2B5EF4-FFF2-40B4-BE49-F238E27FC236}">
                <a16:creationId xmlns:a16="http://schemas.microsoft.com/office/drawing/2014/main" id="{F3F5FDEB-BE07-DCA5-1061-AAD5DFBB2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1937" y="2738453"/>
            <a:ext cx="672148" cy="672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533F8-F8BB-448E-6D84-B3934C0846C3}"/>
              </a:ext>
            </a:extLst>
          </p:cNvPr>
          <p:cNvSpPr txBox="1"/>
          <p:nvPr/>
        </p:nvSpPr>
        <p:spPr>
          <a:xfrm>
            <a:off x="8418011" y="313962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en-GB" sz="1400" b="1" dirty="0">
                <a:solidFill>
                  <a:schemeClr val="bg1"/>
                </a:solidFill>
              </a:rPr>
              <a:t>Loznica WWTP</a:t>
            </a:r>
          </a:p>
        </p:txBody>
      </p:sp>
      <p:pic>
        <p:nvPicPr>
          <p:cNvPr id="15" name="Content Placeholder 3" descr="Marker with solid fill">
            <a:extLst>
              <a:ext uri="{FF2B5EF4-FFF2-40B4-BE49-F238E27FC236}">
                <a16:creationId xmlns:a16="http://schemas.microsoft.com/office/drawing/2014/main" id="{CECC865F-68C8-6E5E-8D30-C36A2B471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126" y="3763028"/>
            <a:ext cx="672148" cy="672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9FFFD-0B3C-8FBB-1567-81B3C25963CA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18D83F-D929-9D98-12A6-D15D06AAA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-976" b="1322"/>
          <a:stretch/>
        </p:blipFill>
        <p:spPr>
          <a:xfrm>
            <a:off x="6094411" y="13645"/>
            <a:ext cx="5097463" cy="68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08277-7205-93BA-0BC8-13553B696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15" y="2263315"/>
            <a:ext cx="5429635" cy="383268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212748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2" y="396448"/>
            <a:ext cx="11135001" cy="461665"/>
          </a:xfrm>
        </p:spPr>
        <p:txBody>
          <a:bodyPr/>
          <a:lstStyle/>
          <a:p>
            <a:r>
              <a:rPr lang="sr-Latn-RS" dirty="0"/>
              <a:t>Basic Design Criteria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536F6E-7D9C-93FA-70C4-70B0819C74E9}"/>
              </a:ext>
            </a:extLst>
          </p:cNvPr>
          <p:cNvSpPr txBox="1"/>
          <p:nvPr/>
        </p:nvSpPr>
        <p:spPr>
          <a:xfrm>
            <a:off x="8418011" y="313962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en-GB" sz="1400" b="1" dirty="0">
                <a:solidFill>
                  <a:schemeClr val="bg1"/>
                </a:solidFill>
              </a:rPr>
              <a:t>Loznica WWTP</a:t>
            </a:r>
          </a:p>
        </p:txBody>
      </p:sp>
      <p:pic>
        <p:nvPicPr>
          <p:cNvPr id="7" name="Content Placeholder 3" descr="Marker with solid fill">
            <a:extLst>
              <a:ext uri="{FF2B5EF4-FFF2-40B4-BE49-F238E27FC236}">
                <a16:creationId xmlns:a16="http://schemas.microsoft.com/office/drawing/2014/main" id="{07F6DFD1-1551-F4AC-1F6C-A8F2F869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126" y="3763028"/>
            <a:ext cx="672148" cy="6721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4148D1-5AC0-0DAB-8FA6-CB5CA8918D29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Content Placeholder 3" descr="Marker with solid fill">
            <a:extLst>
              <a:ext uri="{FF2B5EF4-FFF2-40B4-BE49-F238E27FC236}">
                <a16:creationId xmlns:a16="http://schemas.microsoft.com/office/drawing/2014/main" id="{DBBA0FEE-A931-18B4-C7CF-F0B6B23E5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4662" y="3931525"/>
            <a:ext cx="672148" cy="67214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CB912A-142C-D1DA-5B4F-714CB64C8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74866"/>
              </p:ext>
            </p:extLst>
          </p:nvPr>
        </p:nvGraphicFramePr>
        <p:xfrm>
          <a:off x="513511" y="981776"/>
          <a:ext cx="8125884" cy="20160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06963">
                  <a:extLst>
                    <a:ext uri="{9D8B030D-6E8A-4147-A177-3AD203B41FA5}">
                      <a16:colId xmlns:a16="http://schemas.microsoft.com/office/drawing/2014/main" val="1838041306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960430028"/>
                    </a:ext>
                  </a:extLst>
                </a:gridCol>
                <a:gridCol w="2080546">
                  <a:extLst>
                    <a:ext uri="{9D8B030D-6E8A-4147-A177-3AD203B41FA5}">
                      <a16:colId xmlns:a16="http://schemas.microsoft.com/office/drawing/2014/main" val="2795069955"/>
                    </a:ext>
                  </a:extLst>
                </a:gridCol>
              </a:tblGrid>
              <a:tr h="359141">
                <a:tc>
                  <a:txBody>
                    <a:bodyPr/>
                    <a:lstStyle/>
                    <a:p>
                      <a:r>
                        <a:rPr lang="en-GB" sz="1600" dirty="0"/>
                        <a:t>Wastewater Flows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02824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daily dry weather flow Q</a:t>
                      </a:r>
                      <a:r>
                        <a:rPr lang="en-GB" sz="14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DWF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m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22,378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26,784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168907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daily dry weather flow Q</a:t>
                      </a:r>
                      <a:r>
                        <a:rPr lang="en-GB" sz="14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DWF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l/s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333250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dry weather flow, Q</a:t>
                      </a:r>
                      <a:r>
                        <a:rPr lang="en-GB" sz="14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MDWF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l/s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8275529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Peak flow Q</a:t>
                      </a:r>
                      <a:r>
                        <a:rPr lang="en-GB" sz="14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WWF1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l/s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746897"/>
                  </a:ext>
                </a:extLst>
              </a:tr>
              <a:tr h="33137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Storm flow Q</a:t>
                      </a:r>
                      <a:r>
                        <a:rPr lang="en-GB" sz="14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WWF2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l/s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1,428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1,613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667567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76598C-6934-3179-EA6B-1FD20A961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45260"/>
              </p:ext>
            </p:extLst>
          </p:nvPr>
        </p:nvGraphicFramePr>
        <p:xfrm>
          <a:off x="513511" y="3121440"/>
          <a:ext cx="8125884" cy="648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06963">
                  <a:extLst>
                    <a:ext uri="{9D8B030D-6E8A-4147-A177-3AD203B41FA5}">
                      <a16:colId xmlns:a16="http://schemas.microsoft.com/office/drawing/2014/main" val="1261206207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480510696"/>
                    </a:ext>
                  </a:extLst>
                </a:gridCol>
                <a:gridCol w="2080546">
                  <a:extLst>
                    <a:ext uri="{9D8B030D-6E8A-4147-A177-3AD203B41FA5}">
                      <a16:colId xmlns:a16="http://schemas.microsoft.com/office/drawing/2014/main" val="38250572"/>
                    </a:ext>
                  </a:extLst>
                </a:gridCol>
              </a:tblGrid>
              <a:tr h="354441">
                <a:tc>
                  <a:txBody>
                    <a:bodyPr/>
                    <a:lstStyle/>
                    <a:p>
                      <a:r>
                        <a:rPr lang="en-GB" sz="1600" dirty="0"/>
                        <a:t>WWTP 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054390"/>
                  </a:ext>
                </a:extLst>
              </a:tr>
              <a:tr h="29355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Population equivalent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128,000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840275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A830FDA-7908-A1A4-239C-9E5C4970C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648203"/>
              </p:ext>
            </p:extLst>
          </p:nvPr>
        </p:nvGraphicFramePr>
        <p:xfrm>
          <a:off x="513511" y="3865672"/>
          <a:ext cx="8125884" cy="2595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06963">
                  <a:extLst>
                    <a:ext uri="{9D8B030D-6E8A-4147-A177-3AD203B41FA5}">
                      <a16:colId xmlns:a16="http://schemas.microsoft.com/office/drawing/2014/main" val="3749080515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2163424640"/>
                    </a:ext>
                  </a:extLst>
                </a:gridCol>
                <a:gridCol w="2080546">
                  <a:extLst>
                    <a:ext uri="{9D8B030D-6E8A-4147-A177-3AD203B41FA5}">
                      <a16:colId xmlns:a16="http://schemas.microsoft.com/office/drawing/2014/main" val="2986902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Required Effluent Quality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Phase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3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</a:t>
                      </a:r>
                      <a:r>
                        <a:rPr lang="en-GB" sz="1400" baseline="-25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70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7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9781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2257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878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Effluent disinfection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4145774"/>
                  </a:ext>
                </a:extLst>
              </a:tr>
            </a:tbl>
          </a:graphicData>
        </a:graphic>
      </p:graphicFrame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640061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CB7E5E-841B-4C12-A03B-EAC27970A697}"/>
              </a:ext>
            </a:extLst>
          </p:cNvPr>
          <p:cNvSpPr>
            <a:spLocks/>
          </p:cNvSpPr>
          <p:nvPr/>
        </p:nvSpPr>
        <p:spPr>
          <a:xfrm>
            <a:off x="595041" y="1181100"/>
            <a:ext cx="2662509" cy="51477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0" dirty="0">
                <a:solidFill>
                  <a:schemeClr val="bg1"/>
                </a:solidFill>
              </a:rPr>
              <a:t>1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Design</a:t>
            </a:r>
          </a:p>
          <a:p>
            <a:pPr defTabSz="913942">
              <a:spcAft>
                <a:spcPts val="1333"/>
              </a:spcAft>
            </a:pPr>
            <a:r>
              <a:rPr lang="en-US" sz="1466" b="1" dirty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Conceptual design of the WWTP (Phase I and Phase II) for obtaining Location Conditions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</a:t>
            </a: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Preliminary design of the WWTP to be constructed under this Contract (Phase I) </a:t>
            </a:r>
          </a:p>
          <a:p>
            <a:pPr defTabSz="913942">
              <a:spcAft>
                <a:spcPts val="1333"/>
              </a:spcAft>
            </a:pP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-EIA update (if necessary)</a:t>
            </a:r>
          </a:p>
          <a:p>
            <a:pPr defTabSz="913942">
              <a:spcAft>
                <a:spcPts val="1333"/>
              </a:spcAft>
            </a:pP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Design for Construction Permit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Design for Construction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As built design</a:t>
            </a:r>
            <a:endParaRPr lang="sr-Latn-RS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endParaRPr lang="en-GB" sz="1466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354471-3587-4406-A840-4A9A74BD9738}"/>
              </a:ext>
            </a:extLst>
          </p:cNvPr>
          <p:cNvSpPr>
            <a:spLocks/>
          </p:cNvSpPr>
          <p:nvPr/>
        </p:nvSpPr>
        <p:spPr>
          <a:xfrm>
            <a:off x="3527161" y="1181101"/>
            <a:ext cx="2781596" cy="51477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2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Construction</a:t>
            </a:r>
          </a:p>
          <a:p>
            <a:pPr defTabSz="913942">
              <a:spcAft>
                <a:spcPts val="1333"/>
              </a:spcAft>
            </a:pPr>
            <a:r>
              <a:rPr lang="en-GB" sz="1333" dirty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WWTP (construction, testing and commissioning, trial operation)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</a:t>
            </a:r>
            <a:r>
              <a:rPr lang="sr-Latn-R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 road (based on Emplo</a:t>
            </a: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yer’s design)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Flood protection – construction of the embankment along the </a:t>
            </a:r>
            <a:r>
              <a:rPr lang="en-US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Atenica</a:t>
            </a: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river (Q1%) and effluent discharge</a:t>
            </a:r>
          </a:p>
          <a:p>
            <a:pPr defTabSz="913942">
              <a:spcAft>
                <a:spcPts val="1333"/>
              </a:spcAft>
            </a:pPr>
            <a:endParaRPr lang="sr-Latn-RS" sz="1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913942">
              <a:spcAft>
                <a:spcPts val="1333"/>
              </a:spcAft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7F4ECE-DD9E-434B-8E15-204827428F49}"/>
              </a:ext>
            </a:extLst>
          </p:cNvPr>
          <p:cNvSpPr>
            <a:spLocks/>
          </p:cNvSpPr>
          <p:nvPr/>
        </p:nvSpPr>
        <p:spPr>
          <a:xfrm>
            <a:off x="6525957" y="1181101"/>
            <a:ext cx="2662509" cy="51477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3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Tests on Completion and Taking Over 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Pre-commissioning tests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Commissioning tests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Trial operation</a:t>
            </a:r>
          </a:p>
          <a:p>
            <a:pPr defTabSz="913942">
              <a:spcAft>
                <a:spcPts val="1333"/>
              </a:spcAft>
            </a:pP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B1B73C-88A8-4063-9C1F-A4F23712CB9C}"/>
              </a:ext>
            </a:extLst>
          </p:cNvPr>
          <p:cNvSpPr>
            <a:spLocks/>
          </p:cNvSpPr>
          <p:nvPr/>
        </p:nvSpPr>
        <p:spPr>
          <a:xfrm>
            <a:off x="9405666" y="1181101"/>
            <a:ext cx="2662509" cy="51477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50" tIns="95950" rIns="95950" bIns="95950" rtlCol="0" anchor="t" anchorCtr="0"/>
          <a:lstStyle/>
          <a:p>
            <a:pPr defTabSz="913942">
              <a:spcAft>
                <a:spcPts val="1333"/>
              </a:spcAft>
            </a:pPr>
            <a:r>
              <a:rPr lang="en-GB" sz="5864" dirty="0">
                <a:solidFill>
                  <a:schemeClr val="bg1"/>
                </a:solidFill>
              </a:rPr>
              <a:t>4</a:t>
            </a:r>
          </a:p>
          <a:p>
            <a:pPr defTabSz="913942">
              <a:spcAft>
                <a:spcPts val="1333"/>
              </a:spcAft>
            </a:pPr>
            <a:r>
              <a:rPr lang="en-GB" sz="2000" b="1" dirty="0">
                <a:solidFill>
                  <a:schemeClr val="bg1"/>
                </a:solidFill>
              </a:rPr>
              <a:t>Assisted Operation and Training during DNP (90 days)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Tests after completion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Performance Guarantee Tests</a:t>
            </a:r>
          </a:p>
          <a:p>
            <a:pPr defTabSz="913942">
              <a:spcAft>
                <a:spcPts val="1333"/>
              </a:spcAft>
            </a:pPr>
            <a:r>
              <a:rPr lang="en-GB" sz="1400" dirty="0">
                <a:solidFill>
                  <a:schemeClr val="bg1"/>
                </a:solidFill>
              </a:rPr>
              <a:t>- DNP 365 days</a:t>
            </a:r>
          </a:p>
          <a:p>
            <a:pPr defTabSz="913942">
              <a:spcAft>
                <a:spcPts val="1333"/>
              </a:spcAft>
            </a:pP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5FCFDF-8F4A-42C9-8F28-B88E9366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Part 1: Scope of Works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941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F011A08-CA91-4291-8144-79A8CA1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529167"/>
            <a:ext cx="11300650" cy="857620"/>
          </a:xfrm>
        </p:spPr>
        <p:txBody>
          <a:bodyPr/>
          <a:lstStyle/>
          <a:p>
            <a: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2: 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Rehabilitation of sewage pumping stations PS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Ljubić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Polje, PS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Beljina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PS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Košutnjak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construction of the access road to the pumping station PS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Ljubić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Polje</a:t>
            </a:r>
            <a:b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800" dirty="0">
                <a:solidFill>
                  <a:schemeClr val="bg1"/>
                </a:solidFill>
              </a:rPr>
              <a:t>(based on Emplo</a:t>
            </a:r>
            <a:r>
              <a:rPr lang="en-GB" sz="2800" dirty="0">
                <a:solidFill>
                  <a:schemeClr val="bg1"/>
                </a:solidFill>
              </a:rPr>
              <a:t>yer’s design)</a:t>
            </a:r>
            <a:br>
              <a:rPr lang="en-GB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249F1-3E1C-BB40-E50F-298F8E0AE3EB}"/>
              </a:ext>
            </a:extLst>
          </p:cNvPr>
          <p:cNvSpPr txBox="1"/>
          <p:nvPr/>
        </p:nvSpPr>
        <p:spPr>
          <a:xfrm>
            <a:off x="9595200" y="412739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>
              <a:buClr>
                <a:schemeClr val="accent1"/>
              </a:buClr>
            </a:pPr>
            <a:r>
              <a:rPr lang="sr-Latn-RS" sz="1400" b="1" dirty="0">
                <a:solidFill>
                  <a:schemeClr val="bg1"/>
                </a:solidFill>
              </a:rPr>
              <a:t>Čačak</a:t>
            </a:r>
            <a:r>
              <a:rPr lang="en-GB" sz="1400" b="1" dirty="0">
                <a:solidFill>
                  <a:schemeClr val="bg1"/>
                </a:solidFill>
              </a:rPr>
              <a:t> WWTP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4BA51-F5FC-9F6B-03B8-E2049A6B1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40" y="1876043"/>
            <a:ext cx="7159694" cy="4648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7EC700-365B-5955-B1FE-06DB2EE62285}"/>
              </a:ext>
            </a:extLst>
          </p:cNvPr>
          <p:cNvSpPr txBox="1"/>
          <p:nvPr/>
        </p:nvSpPr>
        <p:spPr>
          <a:xfrm>
            <a:off x="7461802" y="2141377"/>
            <a:ext cx="4641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Contract Interfaces</a:t>
            </a:r>
          </a:p>
          <a:p>
            <a:endParaRPr lang="sr-Latn-R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dirty="0">
                <a:cs typeface="Times New Roman" panose="02020603050405020304" pitchFamily="18" charset="0"/>
              </a:rPr>
              <a:t>Municipal roads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Electricity provider’s meter in the 0.4kV distribution board (to be moved as necessary)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GB" dirty="0">
                <a:cs typeface="Times New Roman" panose="02020603050405020304" pitchFamily="18" charset="0"/>
              </a:rPr>
              <a:t>Wastewater collection system</a:t>
            </a:r>
            <a:r>
              <a:rPr lang="sr-Latn-RS" dirty="0">
                <a:cs typeface="Times New Roman" panose="02020603050405020304" pitchFamily="18" charset="0"/>
              </a:rPr>
              <a:t>;</a:t>
            </a:r>
            <a:endParaRPr lang="en-GB" dirty="0"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dirty="0">
                <a:cs typeface="Times New Roman" panose="02020603050405020304" pitchFamily="18" charset="0"/>
              </a:rPr>
              <a:t>Connection of new pressure pipe from </a:t>
            </a:r>
            <a:r>
              <a:rPr lang="en-GB" dirty="0" err="1">
                <a:cs typeface="Times New Roman" panose="02020603050405020304" pitchFamily="18" charset="0"/>
              </a:rPr>
              <a:t>Beljina</a:t>
            </a:r>
            <a:r>
              <a:rPr lang="en-GB" dirty="0">
                <a:cs typeface="Times New Roman" panose="02020603050405020304" pitchFamily="18" charset="0"/>
              </a:rPr>
              <a:t> SPS;</a:t>
            </a:r>
            <a:endParaRPr lang="sr-Latn-RS" dirty="0"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sr-Latn-RS" dirty="0">
                <a:cs typeface="Times New Roman" panose="02020603050405020304" pitchFamily="18" charset="0"/>
              </a:rPr>
              <a:t>SCADA – WAN of PUC via internet</a:t>
            </a:r>
            <a:r>
              <a:rPr lang="en-GB" dirty="0">
                <a:cs typeface="Times New Roman" panose="02020603050405020304" pitchFamily="18" charset="0"/>
              </a:rPr>
              <a:t>.</a:t>
            </a:r>
            <a:endParaRPr lang="sr-Latn-RS" dirty="0">
              <a:cs typeface="Times New Roman" panose="02020603050405020304" pitchFamily="18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9619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961133724819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961133724819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93853951665529"/>
</p:tagLst>
</file>

<file path=ppt/theme/theme1.xml><?xml version="1.0" encoding="utf-8"?>
<a:theme xmlns:a="http://schemas.openxmlformats.org/drawingml/2006/main" name="Mott MacDonald Template 2022">
  <a:themeElements>
    <a:clrScheme name="MM Green">
      <a:dk1>
        <a:srgbClr val="000000"/>
      </a:dk1>
      <a:lt1>
        <a:srgbClr val="FFFFFF"/>
      </a:lt1>
      <a:dk2>
        <a:srgbClr val="575656"/>
      </a:dk2>
      <a:lt2>
        <a:srgbClr val="EDEBE6"/>
      </a:lt2>
      <a:accent1>
        <a:srgbClr val="41AC4C"/>
      </a:accent1>
      <a:accent2>
        <a:srgbClr val="009695"/>
      </a:accent2>
      <a:accent3>
        <a:srgbClr val="2B86C7"/>
      </a:accent3>
      <a:accent4>
        <a:srgbClr val="216B99"/>
      </a:accent4>
      <a:accent5>
        <a:srgbClr val="2FB6BC"/>
      </a:accent5>
      <a:accent6>
        <a:srgbClr val="8E3F91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1_MM" id="{F30AE99B-6838-46DA-B1D2-91AC42CB6501}" vid="{DE1860A6-2B0B-4671-87D3-8AB175E35B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TemplafySlideTemplateConfiguration><![CDATA[{"documentContentValidatorConfiguration":{"enableDocumentContentValidator":false,"documentContentValidatorVersion":0},"elementsMetadata":[],"slideId":"636961017261998842","enableDocumentContentUpdater":true,"version":"1.0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TemplateConfiguration><![CDATA[{"elementsMetadata":[{"type":"shape","id":"cbf48977-22fe-4f21-b51d-e0f328c58901","elementConfiguration":{"binding":"UserProfile.Language.PpEntity","disableUpdates":false,"type":"text"}},{"type":"shape","id":"3090bc4d-a34d-4c80-9c8d-939708fcb602","elementConfiguration":{"binding":"Form.Confidentiality.ShowNameConfidentiality","disableUpdates":false,"type":"text"}},{"type":"shape","id":"686f84b9-f04c-4103-b094-db83ba0f025f","elementConfiguration":{"binding":"UserProfile.Language.PpEntity","disableUpdates":false,"type":"text"}},{"type":"shape","id":"b98643c2-4fe2-4f42-814f-03f4a0e2e87b","elementConfiguration":{"binding":"Form.Confidentiality.ShowNameConfidentiality","disableUpdates":false,"type":"text"}},{"type":"shape","id":"c93858df-a355-4894-84ac-945653fc0a41","elementConfiguration":{"binding":"Form.Confidentiality.ShowNameConfidentiality","disableUpdates":false,"type":"text"}},{"type":"shape","id":"42e3c9aa-a24a-4bcd-8fc8-48dc519b09d8","elementConfiguration":{"format":"{{DateFormats.GeneralDate}}","binding":"Form.Date","disableUpdates":false,"type":"date"}},{"type":"shape","id":"3669d7c2-fa61-474e-9e97-760531e075e8","elementConfiguration":{"binding":"UserProfile.Language.PpEntity","disableUpdates":false,"type":"text"}},{"type":"shape","id":"08bca50e-31b2-42cb-8167-63d00af550d5","elementConfiguration":{"binding":"Form.Confidentiality.ShowNameConfidentiality","disableUpdates":false,"type":"text"}},{"type":"shape","id":"452483a2-38ed-4810-97cf-b4c2361b1c3e","elementConfiguration":{"inheritDimensions":"inheritNone","height":"{{UserProfile.Logo.PpLogoHeight}}","binding":"UserProfile.Logo.LogoName","disableUpdates":false,"type":"image"}},{"type":"shape","id":"95e26c7d-5cd0-4cb8-a3a3-27de7e4f03e9","elementConfiguration":{"binding":"Form.Confidentiality.ShowNameConfidentiality","disableUpdates":false,"type":"text"}},{"type":"shape","id":"fd063b2f-601d-4d2e-a401-d828af2a1455","elementConfiguration":{"format":"{{DateFormats.GeneralDate}}","binding":"Form.Date","disableUpdates":false,"type":"date"}},{"type":"shape","id":"5f3438be-9bb3-4ebe-a4dc-3cc20e810140","elementConfiguration":{"inheritDimensions":"inheritNone","height":"{{UserProfile.Logo.PpLogoHeight}}","binding":"UserProfile.Logo.LogoName","disableUpdates":false,"type":"image"}},{"type":"shape","id":"23bf48c8-443c-4cb4-8220-2a02c3765622","elementConfiguration":{"binding":"Form.Confidentiality.ShowNameConfidentiality","disableUpdates":false,"type":"text"}},{"type":"shape","id":"f153c45f-a216-4787-a156-84557d15d439","elementConfiguration":{"format":"{{DateFormats.GeneralDate}}","binding":"Form.Date","disableUpdates":false,"type":"date"}},{"type":"shape","id":"7bd577ca-c86e-4ad7-b860-cc74303d0355","elementConfiguration":{"inheritDimensions":"inheritNone","height":"{{UserProfile.Logo.PpLogoHeight}}","binding":"UserProfile.Logo.LogoName","disableUpdates":false,"type":"image"}},{"type":"shape","id":"38e7d431-9a30-4da2-8c56-b49131c4cf2d","elementConfiguration":{"binding":"UserProfile.Language.PpEntity","disableUpdates":false,"type":"text"}},{"type":"shape","id":"6a899a90-aa69-4dde-b6c5-4f6200bd23d5","elementConfiguration":{"binding":"Form.Confidentiality.ShowNameConfidentiality","disableUpdates":false,"type":"text"}},{"type":"shape","id":"28c9a22a-32b2-4d46-bb52-3650b54ce40d","elementConfiguration":{"binding":"UserProfile.Language.PpEntity","disableUpdates":false,"type":"text"}},{"type":"shape","id":"9476822d-71b5-48c8-a204-59de4ff2055e","elementConfiguration":{"binding":"Form.Confidentiality.ShowNameConfidentiality","disableUpdates":false,"type":"text"}},{"type":"shape","id":"f32270a3-6df0-49c2-92b4-fa03724e6020","elementConfiguration":{"binding":"Form.Confidentiality.ShowNameConfidentiality","disableUpdates":false,"type":"text"}},{"type":"shape","id":"3d5a1739-dc10-4f8c-8e20-07f9cbd570b2","elementConfiguration":{"inheritDimensions":"inheritNone","height":"{{UserProfile.Logo.PpLogoHeight}}","binding":"UserProfile.Logo.LogoName","disableUpdates":false,"type":"image"}},{"type":"shape","id":"e36a92fb-eb58-4b82-88c7-da64a74f6ebe","elementConfiguration":{"binding":"UserProfile.Language.PpEntity","disableUpdates":false,"type":"text"}},{"type":"shape","id":"58a9e369-1463-49ae-9538-ae0fc9b40b8a","elementConfiguration":{"binding":"Form.Confidentiality.ShowNameConfidentiality","disableUpdates":false,"type":"text"}}],"transformationConfigurations":[],"templateName":"","templateDescription":"","enableDocumentContentUpdater":true,"version":"1.0"}]]></TemplafyTemplateConfiguration>
</file>

<file path=customXml/item26.xml><?xml version="1.0" encoding="utf-8"?>
<ct:contentTypeSchema xmlns:ct="http://schemas.microsoft.com/office/2006/metadata/contentType" xmlns:ma="http://schemas.microsoft.com/office/2006/metadata/properties/metaAttributes" ct:_="" ma:_="" ma:contentTypeName="Team Document" ma:contentTypeID="0x0101007BD61AFCC8A643B8924AB3F7EE18260103004528C17A5DDF0B469441737B8F27ACC4" ma:contentTypeVersion="7" ma:contentTypeDescription="Base content type for business function documents" ma:contentTypeScope="" ma:versionID="e5dde66a7620aa9098623a0a6fa79bde">
  <xsd:schema xmlns:xsd="http://www.w3.org/2001/XMLSchema" xmlns:xs="http://www.w3.org/2001/XMLSchema" xmlns:p="http://schemas.microsoft.com/office/2006/metadata/properties" xmlns:ns1="http://schemas.microsoft.com/sharepoint/v3" xmlns:ns2="980b2c76-4eb4-4926-991a-bb246786b55e" targetNamespace="http://schemas.microsoft.com/office/2006/metadata/properties" ma:root="true" ma:fieldsID="b5d0e4d21a3a4753292772ab73066c35" ns1:_="" ns2:_="">
    <xsd:import namespace="http://schemas.microsoft.com/sharepoint/v3"/>
    <xsd:import namespace="980b2c76-4eb4-4926-991a-bb246786b55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2:TaxKeywordTaxHTField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MMSource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5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6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7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8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9" nillable="true" ma:displayName="Number of Likes" ma:internalName="LikesCount">
      <xsd:simpleType>
        <xsd:restriction base="dms:Unknown"/>
      </xsd:simpleType>
    </xsd:element>
    <xsd:element name="LikedBy" ma:index="20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b2c76-4eb4-4926-991a-bb246786b5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hidden="true" ma:list="{812a05a3-f6a3-4511-b368-1f11cbb457de}" ma:internalName="TaxCatchAll" ma:showField="CatchAllData" ma:web="5ed160a5-d87f-4c25-86aa-2e51a12be1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812a05a3-f6a3-4511-b368-1f11cbb457de}" ma:internalName="TaxCatchAllLabel" ma:readOnly="true" ma:showField="CatchAllDataLabel" ma:web="5ed160a5-d87f-4c25-86aa-2e51a12be1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3bee4c5c-8f43-4f7f-9637-07f983ecca3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MMSourceID" ma:index="21" nillable="true" ma:displayName="MM Source ID" ma:description="Used for source searches" ma:internalName="MMSourceID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7322504234685904","enableDocumentContentUpdater":true,"version":"1.0"}]]></TemplafySlideTemplate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80b2c76-4eb4-4926-991a-bb246786b55e">bf-03532-2089097510-184653</_dlc_DocId>
    <_dlc_DocIdUrl xmlns="980b2c76-4eb4-4926-991a-bb246786b55e">
      <Url>https://mottmac.sharepoint.com/teams/bf-03532/_layouts/15/DocIdRedir.aspx?ID=bf-03532-2089097510-184653</Url>
      <Description>bf-03532-2089097510-184653</Description>
    </_dlc_DocIdUrl>
    <TaxKeywordTaxHTField xmlns="980b2c76-4eb4-4926-991a-bb246786b55e">
      <Terms xmlns="http://schemas.microsoft.com/office/infopath/2007/PartnerControls"/>
    </TaxKeywordTaxHTField>
    <LikesCount xmlns="http://schemas.microsoft.com/sharepoint/v3" xsi:nil="true"/>
    <MMSourceID xmlns="980b2c76-4eb4-4926-991a-bb246786b55e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TaxCatchAll xmlns="980b2c76-4eb4-4926-991a-bb246786b55e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TemplafySlideFormConfiguration><![CDATA[{"formFields":[],"formDataEntries":[]}]]></TemplafySlideFormConfiguration>
</file>

<file path=customXml/item30.xml><?xml version="1.0" encoding="utf-8"?>
<TemplafyFormConfiguration><![CDATA[{"formFields":[{"required":false,"helpTexts":{"prefix":"","postfix":""},"spacing":{},"type":"datePicker","name":"Date","label":"today","fullyQualifiedName":"Date"},{"dataSource":"Confidentiality","displayColumn":"showNameConfidentiality","hideIfNoUserInteractionRequired":false,"distinct":true,"required":false,"autoSelectFirstOption":false,"helpTexts":{"prefix":"","postfix":""},"spacing":{},"type":"dropDown","name":"Confidentiality","label":"Confidentiality","fullyQualifiedName":"Confidentiality"}],"formDataEntries":[{"name":"Date","value":"XiqVBQovCHayrhY+/MMrNg=="}]}]]></TemplafyForm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FormConfiguration><![CDATA[{"formFields":[],"formDataEntries":[]}]]></TemplafySlideFormConfiguration>
</file>

<file path=customXml/item33.xml><?xml version="1.0" encoding="utf-8"?>
<TemplafySlideFormConfiguration><![CDATA[{"formFields":[],"formDataEntries":[]}]]></TemplafySlideFormConfiguration>
</file>

<file path=customXml/item34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3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6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37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38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39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4.xml><?xml version="1.0" encoding="utf-8"?>
<TemplafySlideFormConfiguration><![CDATA[{"formFields":[],"formDataEntries":[]}]]></TemplafySlideFormConfiguration>
</file>

<file path=customXml/item40.xml><?xml version="1.0" encoding="utf-8"?>
<TemplafySlideFormConfiguration><![CDATA[{"formFields":[],"formDataEntries":[]}]]></TemplafySlideFormConfiguration>
</file>

<file path=customXml/item41.xml><?xml version="1.0" encoding="utf-8"?>
<?mso-contentType ?>
<SharedContentType xmlns="Microsoft.SharePoint.Taxonomy.ContentTypeSync" SourceId="3bee4c5c-8f43-4f7f-9637-07f983ecca3d" ContentTypeId="0x0101007BD61AFCC8A643B8924AB3F7EE18260103" PreviousValue="false"/>
</file>

<file path=customXml/item42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43.xml><?xml version="1.0" encoding="utf-8"?>
<TemplafySlideTemplateConfiguration><![CDATA[{"documentContentValidatorConfiguration":{"enableDocumentContentValidator":false,"documentContentValidatorVersion":0},"elementsMetadata":[],"slideId":"637322504234685904","enableDocumentContentUpdater":true,"version":"1.0"}]]></TemplafySlideTemplateConfiguration>
</file>

<file path=customXml/item44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45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46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47.xml><?xml version="1.0" encoding="utf-8"?>
<TemplafySlideTemplateConfiguration><![CDATA[{"documentContentValidatorConfiguration":{"enableDocumentContentValidator":false,"documentContentValidatorVersion":0},"elementsMetadata":[],"slideId":"637576345683244913","enableDocumentContentUpdater":true,"version":"1.0"}]]></TemplafySlideTemplateConfiguration>
</file>

<file path=customXml/item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71722938095368","version":"1.0"}]]></TemplafySlideTemplate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838382538895120","enableDocumentContentUpdater":true,"version":"1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326B98D1-C712-4D06-AFDF-727B3C4E4865}">
  <ds:schemaRefs/>
</ds:datastoreItem>
</file>

<file path=customXml/itemProps10.xml><?xml version="1.0" encoding="utf-8"?>
<ds:datastoreItem xmlns:ds="http://schemas.openxmlformats.org/officeDocument/2006/customXml" ds:itemID="{E0276948-85A5-422C-B096-432A33A2D540}">
  <ds:schemaRefs/>
</ds:datastoreItem>
</file>

<file path=customXml/itemProps11.xml><?xml version="1.0" encoding="utf-8"?>
<ds:datastoreItem xmlns:ds="http://schemas.openxmlformats.org/officeDocument/2006/customXml" ds:itemID="{FA3EC258-A1D7-409D-98C6-F288CF755B71}">
  <ds:schemaRefs/>
</ds:datastoreItem>
</file>

<file path=customXml/itemProps12.xml><?xml version="1.0" encoding="utf-8"?>
<ds:datastoreItem xmlns:ds="http://schemas.openxmlformats.org/officeDocument/2006/customXml" ds:itemID="{0000F08E-0F9A-4B06-BEB1-DEF1B3BC2FE4}">
  <ds:schemaRefs/>
</ds:datastoreItem>
</file>

<file path=customXml/itemProps13.xml><?xml version="1.0" encoding="utf-8"?>
<ds:datastoreItem xmlns:ds="http://schemas.openxmlformats.org/officeDocument/2006/customXml" ds:itemID="{B38CCD74-6BFC-45E4-8C29-11C94FBF107C}">
  <ds:schemaRefs/>
</ds:datastoreItem>
</file>

<file path=customXml/itemProps14.xml><?xml version="1.0" encoding="utf-8"?>
<ds:datastoreItem xmlns:ds="http://schemas.openxmlformats.org/officeDocument/2006/customXml" ds:itemID="{D6855DFE-F507-4CC6-8661-5F0FFB602751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5BD818DC-2798-4A2D-895E-5EE5BA3D9A88}">
  <ds:schemaRefs/>
</ds:datastoreItem>
</file>

<file path=customXml/itemProps16.xml><?xml version="1.0" encoding="utf-8"?>
<ds:datastoreItem xmlns:ds="http://schemas.openxmlformats.org/officeDocument/2006/customXml" ds:itemID="{BD7860BE-CA7D-4374-8B94-19EAF33D1D9C}">
  <ds:schemaRefs/>
</ds:datastoreItem>
</file>

<file path=customXml/itemProps17.xml><?xml version="1.0" encoding="utf-8"?>
<ds:datastoreItem xmlns:ds="http://schemas.openxmlformats.org/officeDocument/2006/customXml" ds:itemID="{F304D169-A6DD-4F22-AA5E-B4AEDB339040}">
  <ds:schemaRefs/>
</ds:datastoreItem>
</file>

<file path=customXml/itemProps18.xml><?xml version="1.0" encoding="utf-8"?>
<ds:datastoreItem xmlns:ds="http://schemas.openxmlformats.org/officeDocument/2006/customXml" ds:itemID="{6394660F-9278-42F7-940F-157581ECBADC}">
  <ds:schemaRefs/>
</ds:datastoreItem>
</file>

<file path=customXml/itemProps19.xml><?xml version="1.0" encoding="utf-8"?>
<ds:datastoreItem xmlns:ds="http://schemas.openxmlformats.org/officeDocument/2006/customXml" ds:itemID="{FB509828-9393-47DD-8F61-95CDBF9118FD}">
  <ds:schemaRefs/>
</ds:datastoreItem>
</file>

<file path=customXml/itemProps2.xml><?xml version="1.0" encoding="utf-8"?>
<ds:datastoreItem xmlns:ds="http://schemas.openxmlformats.org/officeDocument/2006/customXml" ds:itemID="{1A71B790-9894-4D2B-951E-7D2DBD024061}">
  <ds:schemaRefs/>
</ds:datastoreItem>
</file>

<file path=customXml/itemProps20.xml><?xml version="1.0" encoding="utf-8"?>
<ds:datastoreItem xmlns:ds="http://schemas.openxmlformats.org/officeDocument/2006/customXml" ds:itemID="{9C561448-D860-4779-A17A-CA56BDA384E7}">
  <ds:schemaRefs/>
</ds:datastoreItem>
</file>

<file path=customXml/itemProps21.xml><?xml version="1.0" encoding="utf-8"?>
<ds:datastoreItem xmlns:ds="http://schemas.openxmlformats.org/officeDocument/2006/customXml" ds:itemID="{AEEDFDC5-DD77-4D96-BED9-5EDA052943D8}">
  <ds:schemaRefs/>
</ds:datastoreItem>
</file>

<file path=customXml/itemProps22.xml><?xml version="1.0" encoding="utf-8"?>
<ds:datastoreItem xmlns:ds="http://schemas.openxmlformats.org/officeDocument/2006/customXml" ds:itemID="{E7F67A37-69DE-4A9A-91C1-D86C5D835FB5}">
  <ds:schemaRefs/>
</ds:datastoreItem>
</file>

<file path=customXml/itemProps23.xml><?xml version="1.0" encoding="utf-8"?>
<ds:datastoreItem xmlns:ds="http://schemas.openxmlformats.org/officeDocument/2006/customXml" ds:itemID="{21DBF9AD-6CFD-4421-A6D5-1032D4EB3BED}">
  <ds:schemaRefs/>
</ds:datastoreItem>
</file>

<file path=customXml/itemProps24.xml><?xml version="1.0" encoding="utf-8"?>
<ds:datastoreItem xmlns:ds="http://schemas.openxmlformats.org/officeDocument/2006/customXml" ds:itemID="{9EB6084D-80F6-4548-933C-1D9971B4019B}">
  <ds:schemaRefs/>
</ds:datastoreItem>
</file>

<file path=customXml/itemProps25.xml><?xml version="1.0" encoding="utf-8"?>
<ds:datastoreItem xmlns:ds="http://schemas.openxmlformats.org/officeDocument/2006/customXml" ds:itemID="{AB580E5E-8A13-442B-A11F-A7F655CFE1AC}">
  <ds:schemaRefs/>
</ds:datastoreItem>
</file>

<file path=customXml/itemProps26.xml><?xml version="1.0" encoding="utf-8"?>
<ds:datastoreItem xmlns:ds="http://schemas.openxmlformats.org/officeDocument/2006/customXml" ds:itemID="{96F34691-F6BB-4625-9A92-3A470ADEE9AE}">
  <ds:schemaRefs>
    <ds:schemaRef ds:uri="980b2c76-4eb4-4926-991a-bb246786b5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7.xml><?xml version="1.0" encoding="utf-8"?>
<ds:datastoreItem xmlns:ds="http://schemas.openxmlformats.org/officeDocument/2006/customXml" ds:itemID="{FF032B24-01B6-4D4D-BFE5-BC9D0CB6BA57}">
  <ds:schemaRefs/>
</ds:datastoreItem>
</file>

<file path=customXml/itemProps28.xml><?xml version="1.0" encoding="utf-8"?>
<ds:datastoreItem xmlns:ds="http://schemas.openxmlformats.org/officeDocument/2006/customXml" ds:itemID="{0618EF78-FFDA-4FD7-B08D-F5682784065F}">
  <ds:schemaRefs/>
</ds:datastoreItem>
</file>

<file path=customXml/itemProps29.xml><?xml version="1.0" encoding="utf-8"?>
<ds:datastoreItem xmlns:ds="http://schemas.openxmlformats.org/officeDocument/2006/customXml" ds:itemID="{DC0157D0-B87D-4619-82B4-62AC73707AB5}">
  <ds:schemaRefs>
    <ds:schemaRef ds:uri="1d461edc-782d-4575-97c4-6359b26dc414"/>
    <ds:schemaRef ds:uri="980b2c76-4eb4-4926-991a-bb246786b55e"/>
    <ds:schemaRef ds:uri="f7434457-b10c-42e6-b4f5-33a1504023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E884E9-B967-421E-A786-602642CFCF40}">
  <ds:schemaRefs/>
</ds:datastoreItem>
</file>

<file path=customXml/itemProps30.xml><?xml version="1.0" encoding="utf-8"?>
<ds:datastoreItem xmlns:ds="http://schemas.openxmlformats.org/officeDocument/2006/customXml" ds:itemID="{9D0F9E8A-3A66-49E2-AB47-1C46362AB3C5}">
  <ds:schemaRefs/>
</ds:datastoreItem>
</file>

<file path=customXml/itemProps31.xml><?xml version="1.0" encoding="utf-8"?>
<ds:datastoreItem xmlns:ds="http://schemas.openxmlformats.org/officeDocument/2006/customXml" ds:itemID="{BDA5254C-1346-4615-9C0F-B0242269B3E0}">
  <ds:schemaRefs/>
</ds:datastoreItem>
</file>

<file path=customXml/itemProps32.xml><?xml version="1.0" encoding="utf-8"?>
<ds:datastoreItem xmlns:ds="http://schemas.openxmlformats.org/officeDocument/2006/customXml" ds:itemID="{86BC10D0-9A9F-41F0-AD60-73C1C01192B8}">
  <ds:schemaRefs/>
</ds:datastoreItem>
</file>

<file path=customXml/itemProps33.xml><?xml version="1.0" encoding="utf-8"?>
<ds:datastoreItem xmlns:ds="http://schemas.openxmlformats.org/officeDocument/2006/customXml" ds:itemID="{4683748B-4D42-49E5-A1AC-EB2414DAF8C1}">
  <ds:schemaRefs/>
</ds:datastoreItem>
</file>

<file path=customXml/itemProps34.xml><?xml version="1.0" encoding="utf-8"?>
<ds:datastoreItem xmlns:ds="http://schemas.openxmlformats.org/officeDocument/2006/customXml" ds:itemID="{D9F47D7A-005E-4CCB-893D-A5B8033E4A76}">
  <ds:schemaRefs/>
</ds:datastoreItem>
</file>

<file path=customXml/itemProps35.xml><?xml version="1.0" encoding="utf-8"?>
<ds:datastoreItem xmlns:ds="http://schemas.openxmlformats.org/officeDocument/2006/customXml" ds:itemID="{22BE3450-B23B-4B5D-B7F8-17C60C6D783E}">
  <ds:schemaRefs>
    <ds:schemaRef ds:uri="http://schemas.microsoft.com/sharepoint/events"/>
  </ds:schemaRefs>
</ds:datastoreItem>
</file>

<file path=customXml/itemProps36.xml><?xml version="1.0" encoding="utf-8"?>
<ds:datastoreItem xmlns:ds="http://schemas.openxmlformats.org/officeDocument/2006/customXml" ds:itemID="{F4C4DED4-E0E4-470F-A056-07F124092D14}">
  <ds:schemaRefs/>
</ds:datastoreItem>
</file>

<file path=customXml/itemProps37.xml><?xml version="1.0" encoding="utf-8"?>
<ds:datastoreItem xmlns:ds="http://schemas.openxmlformats.org/officeDocument/2006/customXml" ds:itemID="{03213B56-5246-438A-8792-17A66DC34693}">
  <ds:schemaRefs/>
</ds:datastoreItem>
</file>

<file path=customXml/itemProps38.xml><?xml version="1.0" encoding="utf-8"?>
<ds:datastoreItem xmlns:ds="http://schemas.openxmlformats.org/officeDocument/2006/customXml" ds:itemID="{AF9EF938-1E0A-4922-8302-7F75A69D27C1}">
  <ds:schemaRefs/>
</ds:datastoreItem>
</file>

<file path=customXml/itemProps39.xml><?xml version="1.0" encoding="utf-8"?>
<ds:datastoreItem xmlns:ds="http://schemas.openxmlformats.org/officeDocument/2006/customXml" ds:itemID="{D8BC7E75-3FEE-4405-B757-285494F42920}">
  <ds:schemaRefs/>
</ds:datastoreItem>
</file>

<file path=customXml/itemProps4.xml><?xml version="1.0" encoding="utf-8"?>
<ds:datastoreItem xmlns:ds="http://schemas.openxmlformats.org/officeDocument/2006/customXml" ds:itemID="{7F90AF19-8A55-4BDC-B509-675DD41DD8CB}">
  <ds:schemaRefs/>
</ds:datastoreItem>
</file>

<file path=customXml/itemProps40.xml><?xml version="1.0" encoding="utf-8"?>
<ds:datastoreItem xmlns:ds="http://schemas.openxmlformats.org/officeDocument/2006/customXml" ds:itemID="{3F3472DC-5CAE-4245-B45B-213A9659CE99}">
  <ds:schemaRefs/>
</ds:datastoreItem>
</file>

<file path=customXml/itemProps41.xml><?xml version="1.0" encoding="utf-8"?>
<ds:datastoreItem xmlns:ds="http://schemas.openxmlformats.org/officeDocument/2006/customXml" ds:itemID="{7EA5FD69-C82E-4450-AF26-1BC47E553B2C}">
  <ds:schemaRefs>
    <ds:schemaRef ds:uri="Microsoft.SharePoint.Taxonomy.ContentTypeSync"/>
  </ds:schemaRefs>
</ds:datastoreItem>
</file>

<file path=customXml/itemProps42.xml><?xml version="1.0" encoding="utf-8"?>
<ds:datastoreItem xmlns:ds="http://schemas.openxmlformats.org/officeDocument/2006/customXml" ds:itemID="{F7910EA5-DC5C-4CFD-88BF-BA24BD29E473}">
  <ds:schemaRefs/>
</ds:datastoreItem>
</file>

<file path=customXml/itemProps43.xml><?xml version="1.0" encoding="utf-8"?>
<ds:datastoreItem xmlns:ds="http://schemas.openxmlformats.org/officeDocument/2006/customXml" ds:itemID="{0A118117-BB61-4514-A8F4-A2049792EF41}">
  <ds:schemaRefs/>
</ds:datastoreItem>
</file>

<file path=customXml/itemProps44.xml><?xml version="1.0" encoding="utf-8"?>
<ds:datastoreItem xmlns:ds="http://schemas.openxmlformats.org/officeDocument/2006/customXml" ds:itemID="{A154C741-11C9-4413-A509-AEE7CFA7CCB1}">
  <ds:schemaRefs/>
</ds:datastoreItem>
</file>

<file path=customXml/itemProps45.xml><?xml version="1.0" encoding="utf-8"?>
<ds:datastoreItem xmlns:ds="http://schemas.openxmlformats.org/officeDocument/2006/customXml" ds:itemID="{F055029D-183C-489E-A525-77A14FD53B77}">
  <ds:schemaRefs/>
</ds:datastoreItem>
</file>

<file path=customXml/itemProps46.xml><?xml version="1.0" encoding="utf-8"?>
<ds:datastoreItem xmlns:ds="http://schemas.openxmlformats.org/officeDocument/2006/customXml" ds:itemID="{5F2637CC-B92C-4BED-AD9B-A6E478C70580}">
  <ds:schemaRefs/>
</ds:datastoreItem>
</file>

<file path=customXml/itemProps47.xml><?xml version="1.0" encoding="utf-8"?>
<ds:datastoreItem xmlns:ds="http://schemas.openxmlformats.org/officeDocument/2006/customXml" ds:itemID="{91363189-88D3-4742-A04D-F18A10747C6B}">
  <ds:schemaRefs/>
</ds:datastoreItem>
</file>

<file path=customXml/itemProps5.xml><?xml version="1.0" encoding="utf-8"?>
<ds:datastoreItem xmlns:ds="http://schemas.openxmlformats.org/officeDocument/2006/customXml" ds:itemID="{A501955F-0C65-4E51-9D05-3C028C1AAB52}">
  <ds:schemaRefs/>
</ds:datastoreItem>
</file>

<file path=customXml/itemProps6.xml><?xml version="1.0" encoding="utf-8"?>
<ds:datastoreItem xmlns:ds="http://schemas.openxmlformats.org/officeDocument/2006/customXml" ds:itemID="{9E0C1076-CF39-4F0D-8382-B84CC2117868}">
  <ds:schemaRefs/>
</ds:datastoreItem>
</file>

<file path=customXml/itemProps7.xml><?xml version="1.0" encoding="utf-8"?>
<ds:datastoreItem xmlns:ds="http://schemas.openxmlformats.org/officeDocument/2006/customXml" ds:itemID="{99172F12-BB12-4013-9579-AF0F4E42F53B}">
  <ds:schemaRefs/>
</ds:datastoreItem>
</file>

<file path=customXml/itemProps8.xml><?xml version="1.0" encoding="utf-8"?>
<ds:datastoreItem xmlns:ds="http://schemas.openxmlformats.org/officeDocument/2006/customXml" ds:itemID="{1C203364-AADC-437E-8275-88A88B3B5294}">
  <ds:schemaRefs/>
</ds:datastoreItem>
</file>

<file path=customXml/itemProps9.xml><?xml version="1.0" encoding="utf-8"?>
<ds:datastoreItem xmlns:ds="http://schemas.openxmlformats.org/officeDocument/2006/customXml" ds:itemID="{9D66E81D-A651-44DC-9D73-AC1E1251D0E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01_MM</Template>
  <TotalTime>12384</TotalTime>
  <Words>1067</Words>
  <Application>Microsoft Office PowerPoint</Application>
  <PresentationFormat>Custom</PresentationFormat>
  <Paragraphs>221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Mott MacDonald Template 2022</vt:lpstr>
      <vt:lpstr>Construction of municipal wastewater collection and treatment system in Čačak Tender Ref. No. NEAR/BEG/2023/EA-OP/0148  Site Visit and Clarification Meeting</vt:lpstr>
      <vt:lpstr>The Works </vt:lpstr>
      <vt:lpstr>Location of  The Works </vt:lpstr>
      <vt:lpstr>Part 1: Design and construction of WWTP Prelići with construction of the access road to the WWTP </vt:lpstr>
      <vt:lpstr>Part 1: Design and construction of WWTP Prelići with construction of the access road to the WWTP </vt:lpstr>
      <vt:lpstr>Collection Manhole, CSO and  Diversion Manhole</vt:lpstr>
      <vt:lpstr>Basic Design Criteria</vt:lpstr>
      <vt:lpstr>Part 1: Scope of Works </vt:lpstr>
      <vt:lpstr>Part 2: Rehabilitation of sewage pumping stations PS Ljubić Polje, PS Beljina and PS Košutnjak with construction of the access road to the pumping station PS Ljubić Polje  (based on Employer’s design) </vt:lpstr>
      <vt:lpstr>SPS Ljubić Polje</vt:lpstr>
      <vt:lpstr>SPS Beljina</vt:lpstr>
      <vt:lpstr>SPS Košutnjak</vt:lpstr>
      <vt:lpstr>Part 2: Scope of Works </vt:lpstr>
      <vt:lpstr>Part 3: Cleaning, CCTV inspection, design and rehabilitation of sewers (based on Employer’s design) </vt:lpstr>
      <vt:lpstr>Time for Completion(based on Employer’s design) 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 and build upwards (Max 2 lines)</dc:title>
  <dc:creator>MottMacDonald</dc:creator>
  <cp:keywords/>
  <cp:lastModifiedBy>Matic, Dragana</cp:lastModifiedBy>
  <cp:revision>291</cp:revision>
  <cp:lastPrinted>2017-01-13T15:43:47Z</cp:lastPrinted>
  <dcterms:created xsi:type="dcterms:W3CDTF">2018-05-22T08:55:17Z</dcterms:created>
  <dcterms:modified xsi:type="dcterms:W3CDTF">2024-01-17T03:28:10Z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0x0101007BD61AFCC8A643B8924AB3F7EE18260103004528C17A5DDF0B469441737B8F27ACC4</vt:lpwstr>
  </property>
  <property fmtid="{D5CDD505-2E9C-101B-9397-08002B2CF9AE}" pid="3" name="_dlc_DocIdItemGuid">
    <vt:lpwstr>0c81afca-dd38-4d35-aedd-e980020ff445</vt:lpwstr>
  </property>
  <property fmtid="{D5CDD505-2E9C-101B-9397-08002B2CF9AE}" pid="4" name="DC_Keywords">
    <vt:lpwstr/>
  </property>
  <property fmtid="{D5CDD505-2E9C-101B-9397-08002B2CF9AE}" pid="5" name="TaxKeyword">
    <vt:lpwstr/>
  </property>
  <property fmtid="{D5CDD505-2E9C-101B-9397-08002B2CF9AE}" pid="6" name="Purpose1">
    <vt:lpwstr/>
  </property>
  <property fmtid="{D5CDD505-2E9C-101B-9397-08002B2CF9AE}" pid="7" name="b8c35521773243bb8cfe66fd6c8f2ac1">
    <vt:lpwstr/>
  </property>
  <property fmtid="{D5CDD505-2E9C-101B-9397-08002B2CF9AE}" pid="8" name="n56b361ebf52464ebaebb1c326acc537">
    <vt:lpwstr/>
  </property>
  <property fmtid="{D5CDD505-2E9C-101B-9397-08002B2CF9AE}" pid="9" name="DC Readership">
    <vt:lpwstr/>
  </property>
  <property fmtid="{D5CDD505-2E9C-101B-9397-08002B2CF9AE}" pid="10" name="oa898382b8f94fd1b7bcd71a29ed53f2">
    <vt:lpwstr/>
  </property>
  <property fmtid="{D5CDD505-2E9C-101B-9397-08002B2CF9AE}" pid="11" name="CandC_Purpose">
    <vt:lpwstr/>
  </property>
  <property fmtid="{D5CDD505-2E9C-101B-9397-08002B2CF9AE}" pid="12" name="m9b0327d52e9448bb58c4313467f270b">
    <vt:lpwstr/>
  </property>
  <property fmtid="{D5CDD505-2E9C-101B-9397-08002B2CF9AE}" pid="13" name="h4be2ca529bd4b26895ece4bfd8fe3f1">
    <vt:lpwstr/>
  </property>
  <property fmtid="{D5CDD505-2E9C-101B-9397-08002B2CF9AE}" pid="14" name="i418f58ac4254a8585ae02d898c4a8cb">
    <vt:lpwstr/>
  </property>
  <property fmtid="{D5CDD505-2E9C-101B-9397-08002B2CF9AE}" pid="15" name="n19e3bf717744397a964559db1ab508b">
    <vt:lpwstr/>
  </property>
  <property fmtid="{D5CDD505-2E9C-101B-9397-08002B2CF9AE}" pid="16" name="DC Source">
    <vt:lpwstr/>
  </property>
  <property fmtid="{D5CDD505-2E9C-101B-9397-08002B2CF9AE}" pid="17" name="CandC_Applicability">
    <vt:lpwstr/>
  </property>
  <property fmtid="{D5CDD505-2E9C-101B-9397-08002B2CF9AE}" pid="18" name="ae9bb53e23dd4ea8b7168af87e1050c3">
    <vt:lpwstr/>
  </property>
  <property fmtid="{D5CDD505-2E9C-101B-9397-08002B2CF9AE}" pid="19" name="DC Keywords">
    <vt:lpwstr/>
  </property>
  <property fmtid="{D5CDD505-2E9C-101B-9397-08002B2CF9AE}" pid="20" name="Our_Purpose">
    <vt:lpwstr/>
  </property>
  <property fmtid="{D5CDD505-2E9C-101B-9397-08002B2CF9AE}" pid="21" name="TemplafyTimeStamp">
    <vt:lpwstr>2022-05-03T14:24:02.3297362Z</vt:lpwstr>
  </property>
  <property fmtid="{D5CDD505-2E9C-101B-9397-08002B2CF9AE}" pid="22" name="SavedOnce">
    <vt:lpwstr>true</vt:lpwstr>
  </property>
  <property fmtid="{D5CDD505-2E9C-101B-9397-08002B2CF9AE}" pid="23" name="TemplafyTenantId">
    <vt:lpwstr>mottmac</vt:lpwstr>
  </property>
  <property fmtid="{D5CDD505-2E9C-101B-9397-08002B2CF9AE}" pid="24" name="TemplafyTemplateId">
    <vt:lpwstr>636839342700919221</vt:lpwstr>
  </property>
  <property fmtid="{D5CDD505-2E9C-101B-9397-08002B2CF9AE}" pid="25" name="TemplafyUserProfileId">
    <vt:lpwstr>637145959179476860</vt:lpwstr>
  </property>
  <property fmtid="{D5CDD505-2E9C-101B-9397-08002B2CF9AE}" pid="26" name="TemplafyLanguageCode">
    <vt:lpwstr>en-GB</vt:lpwstr>
  </property>
  <property fmtid="{D5CDD505-2E9C-101B-9397-08002B2CF9AE}" pid="27" name="lcf76f155ced4ddcb4097134ff3c332f">
    <vt:lpwstr/>
  </property>
  <property fmtid="{D5CDD505-2E9C-101B-9397-08002B2CF9AE}" pid="28" name="MediaServiceImageTags">
    <vt:lpwstr/>
  </property>
</Properties>
</file>